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7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7" r:id="rId19"/>
  </p:sldIdLst>
  <p:sldSz cx="12192000" cy="6858000"/>
  <p:notesSz cx="6858000" cy="9144000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6" autoAdjust="0"/>
  </p:normalViewPr>
  <p:slideViewPr>
    <p:cSldViewPr snapToGrid="0">
      <p:cViewPr varScale="1">
        <p:scale>
          <a:sx n="46" d="100"/>
          <a:sy n="46" d="100"/>
        </p:scale>
        <p:origin x="64" y="1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-2308"/>
    </p:cViewPr>
  </p:notesTextViewPr>
  <p:notesViewPr>
    <p:cSldViewPr snapToGrid="0">
      <p:cViewPr varScale="1">
        <p:scale>
          <a:sx n="90" d="100"/>
          <a:sy n="90" d="100"/>
        </p:scale>
        <p:origin x="302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579AE43-1EF9-4D3A-915B-233629786334}" type="datetime1">
              <a:rPr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2017/10/21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2977E94-A6AB-4E02-8E43-E89F9CF4757F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0A33820-951A-496C-BD65-E297CF67B2E8}" type="datetime1">
              <a:rPr lang="ja-JP" altLang="en-US" smtClean="0"/>
              <a:pPr/>
              <a:t>2017/10/21</a:t>
            </a:fld>
            <a:endParaRPr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ja-JP" altLang="en-US" dirty="0"/>
              <a:t>マスター テキストの書式設定</a:t>
            </a:r>
          </a:p>
          <a:p>
            <a:pPr lvl="1" rtl="0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 rtl="0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 rtl="0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 rtl="0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DED491D0-8E1B-49C7-849B-A28568D94497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95967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車両連結近くの</a:t>
            </a:r>
            <a:endParaRPr kumimoji="1" lang="en-US" altLang="ja-JP" dirty="0"/>
          </a:p>
          <a:p>
            <a:r>
              <a:rPr kumimoji="1" lang="ja-JP" altLang="en-US" dirty="0"/>
              <a:t>座席が</a:t>
            </a:r>
            <a:endParaRPr kumimoji="1" lang="en-US" altLang="ja-JP" dirty="0"/>
          </a:p>
          <a:p>
            <a:r>
              <a:rPr kumimoji="1" lang="ja-JP" altLang="en-US" dirty="0"/>
              <a:t>優先席かそうでないか</a:t>
            </a:r>
            <a:endParaRPr kumimoji="1" lang="en-US" altLang="ja-JP" dirty="0"/>
          </a:p>
          <a:p>
            <a:r>
              <a:rPr kumimoji="1" lang="ja-JP" altLang="en-US" dirty="0"/>
              <a:t>全盲には分からない</a:t>
            </a:r>
          </a:p>
          <a:p>
            <a:r>
              <a:rPr kumimoji="1" lang="ja-JP" altLang="en-US" dirty="0"/>
              <a:t>連結近くの座席でも</a:t>
            </a:r>
            <a:endParaRPr kumimoji="1" lang="en-US" altLang="ja-JP" dirty="0"/>
          </a:p>
          <a:p>
            <a:r>
              <a:rPr kumimoji="1" lang="ja-JP" altLang="en-US" dirty="0"/>
              <a:t>優先席ではない場合がある</a:t>
            </a:r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優先席付近で</a:t>
            </a:r>
            <a:endParaRPr kumimoji="1" lang="en-US" altLang="ja-JP" dirty="0"/>
          </a:p>
          <a:p>
            <a:r>
              <a:rPr kumimoji="1" lang="ja-JP" altLang="en-US" dirty="0"/>
              <a:t>車内スピーカーから</a:t>
            </a:r>
            <a:endParaRPr kumimoji="1" lang="en-US" altLang="ja-JP" dirty="0"/>
          </a:p>
          <a:p>
            <a:r>
              <a:rPr kumimoji="1" lang="ja-JP" altLang="en-US" dirty="0"/>
              <a:t>優先席である旨をアナウンスしてほしい。</a:t>
            </a:r>
            <a:endParaRPr kumimoji="1" lang="en-US" altLang="ja-JP" dirty="0"/>
          </a:p>
          <a:p>
            <a:r>
              <a:rPr kumimoji="1" lang="ja-JP" altLang="en-US" dirty="0"/>
              <a:t>駅に停車する毎程度の頻度で</a:t>
            </a:r>
            <a:endParaRPr kumimoji="1" lang="en-US" altLang="ja-JP" dirty="0"/>
          </a:p>
          <a:p>
            <a:r>
              <a:rPr kumimoji="1" lang="ja-JP" altLang="en-US" dirty="0"/>
              <a:t>自動機械音声で、</a:t>
            </a:r>
            <a:endParaRPr kumimoji="1" lang="en-US" altLang="ja-JP" dirty="0"/>
          </a:p>
          <a:p>
            <a:r>
              <a:rPr kumimoji="1" lang="ja-JP" altLang="en-US" dirty="0"/>
              <a:t>また優先席の付近だけで放送されると効果的になる。</a:t>
            </a:r>
            <a:endParaRPr kumimoji="1" lang="en-US" altLang="ja-JP" dirty="0"/>
          </a:p>
          <a:p>
            <a:r>
              <a:rPr kumimoji="1" lang="ja-JP" altLang="en-US" dirty="0"/>
              <a:t>必要のない人が座ることを抑え、</a:t>
            </a:r>
            <a:endParaRPr kumimoji="1" lang="en-US" altLang="ja-JP" dirty="0"/>
          </a:p>
          <a:p>
            <a:r>
              <a:rPr kumimoji="1" lang="ja-JP" altLang="en-US" dirty="0"/>
              <a:t>必要な人が</a:t>
            </a:r>
            <a:endParaRPr kumimoji="1" lang="en-US" altLang="ja-JP" dirty="0"/>
          </a:p>
          <a:p>
            <a:r>
              <a:rPr kumimoji="1" lang="ja-JP" altLang="en-US" dirty="0"/>
              <a:t>自然に座る機会に恵まれることが</a:t>
            </a:r>
            <a:endParaRPr kumimoji="1" lang="en-US" altLang="ja-JP" dirty="0"/>
          </a:p>
          <a:p>
            <a:r>
              <a:rPr kumimoji="1" lang="ja-JP" altLang="en-US" dirty="0"/>
              <a:t>期待できると思う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51606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手動押しボタン式ドアの車両の</a:t>
            </a:r>
            <a:endParaRPr kumimoji="1" lang="en-US" altLang="ja-JP" dirty="0"/>
          </a:p>
          <a:p>
            <a:r>
              <a:rPr kumimoji="1" lang="ja-JP" altLang="en-US" dirty="0"/>
              <a:t>車両外側の</a:t>
            </a:r>
            <a:endParaRPr kumimoji="1" lang="en-US" altLang="ja-JP" dirty="0"/>
          </a:p>
          <a:p>
            <a:r>
              <a:rPr kumimoji="1" lang="ja-JP" altLang="en-US" dirty="0"/>
              <a:t>押しボタンの場所が</a:t>
            </a:r>
            <a:endParaRPr kumimoji="1" lang="en-US" altLang="ja-JP" dirty="0"/>
          </a:p>
          <a:p>
            <a:r>
              <a:rPr kumimoji="1" lang="ja-JP" altLang="en-US" dirty="0"/>
              <a:t>全盲には分からない。</a:t>
            </a:r>
            <a:endParaRPr kumimoji="1" lang="en-US" altLang="ja-JP"/>
          </a:p>
          <a:p>
            <a:r>
              <a:rPr kumimoji="1" lang="ja-JP" altLang="en-US"/>
              <a:t>押し</a:t>
            </a:r>
            <a:r>
              <a:rPr kumimoji="1" lang="ja-JP" altLang="en-US" dirty="0"/>
              <a:t>ボタン付近から音サインを鳴動してほしい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564645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無人駅の</a:t>
            </a:r>
            <a:endParaRPr kumimoji="1" lang="en-US" altLang="ja-JP" dirty="0"/>
          </a:p>
          <a:p>
            <a:r>
              <a:rPr kumimoji="1" lang="ja-JP" altLang="en-US" dirty="0"/>
              <a:t>係員インターフォンの</a:t>
            </a:r>
            <a:endParaRPr kumimoji="1" lang="en-US" altLang="ja-JP" dirty="0"/>
          </a:p>
          <a:p>
            <a:r>
              <a:rPr kumimoji="1" lang="ja-JP" altLang="en-US" dirty="0"/>
              <a:t>押しボタンの場所が</a:t>
            </a:r>
            <a:endParaRPr kumimoji="1" lang="en-US" altLang="ja-JP" dirty="0"/>
          </a:p>
          <a:p>
            <a:r>
              <a:rPr kumimoji="1" lang="ja-JP" altLang="en-US" dirty="0"/>
              <a:t>全盲には分からない。</a:t>
            </a:r>
            <a:endParaRPr kumimoji="1" lang="en-US" altLang="ja-JP" dirty="0"/>
          </a:p>
          <a:p>
            <a:r>
              <a:rPr kumimoji="1" lang="ja-JP" altLang="en-US" dirty="0"/>
              <a:t>押しボタン付近から音サインを鳴動してほしい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273117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全盲には</a:t>
            </a:r>
            <a:endParaRPr kumimoji="1" lang="en-US" altLang="ja-JP" dirty="0"/>
          </a:p>
          <a:p>
            <a:r>
              <a:rPr kumimoji="1" lang="ja-JP" altLang="en-US" dirty="0"/>
              <a:t>自動改札がどちら向きの状態なのか</a:t>
            </a:r>
            <a:endParaRPr kumimoji="1" lang="en-US" altLang="ja-JP" dirty="0"/>
          </a:p>
          <a:p>
            <a:r>
              <a:rPr kumimoji="1" lang="ja-JP" altLang="en-US" dirty="0"/>
              <a:t>分からない。</a:t>
            </a:r>
            <a:endParaRPr kumimoji="1" lang="en-US" altLang="ja-JP" dirty="0"/>
          </a:p>
          <a:p>
            <a:r>
              <a:rPr kumimoji="1" lang="ja-JP" altLang="en-US" dirty="0"/>
              <a:t>また</a:t>
            </a:r>
            <a:r>
              <a:rPr kumimoji="1" lang="en-US" altLang="ja-JP" dirty="0"/>
              <a:t>IC</a:t>
            </a:r>
            <a:r>
              <a:rPr kumimoji="1" lang="ja-JP" altLang="en-US" dirty="0"/>
              <a:t>カードを</a:t>
            </a:r>
            <a:endParaRPr kumimoji="1" lang="en-US" altLang="ja-JP" dirty="0"/>
          </a:p>
          <a:p>
            <a:r>
              <a:rPr kumimoji="1" lang="ja-JP" altLang="en-US" dirty="0"/>
              <a:t>タッチする位置も全盲には分かりづらい。</a:t>
            </a:r>
            <a:endParaRPr kumimoji="1" lang="en-US" altLang="ja-JP" dirty="0"/>
          </a:p>
          <a:p>
            <a:r>
              <a:rPr kumimoji="1" lang="ja-JP" altLang="en-US" dirty="0"/>
              <a:t>横断歩道の</a:t>
            </a:r>
            <a:endParaRPr kumimoji="1" lang="en-US" altLang="ja-JP" dirty="0"/>
          </a:p>
          <a:p>
            <a:r>
              <a:rPr kumimoji="1" lang="ja-JP" altLang="en-US" dirty="0"/>
              <a:t>音響信号機の押しボタンボックスから</a:t>
            </a:r>
            <a:endParaRPr kumimoji="1" lang="en-US" altLang="ja-JP" dirty="0"/>
          </a:p>
          <a:p>
            <a:r>
              <a:rPr kumimoji="1" lang="ja-JP" altLang="en-US" dirty="0"/>
              <a:t>押しボタン位置を知らせるために</a:t>
            </a:r>
            <a:endParaRPr kumimoji="1" lang="en-US" altLang="ja-JP" dirty="0"/>
          </a:p>
          <a:p>
            <a:r>
              <a:rPr kumimoji="1" lang="ja-JP" altLang="en-US" dirty="0"/>
              <a:t>常時小さな音量で鳴動している</a:t>
            </a:r>
            <a:endParaRPr kumimoji="1" lang="en-US" altLang="ja-JP" dirty="0"/>
          </a:p>
          <a:p>
            <a:r>
              <a:rPr kumimoji="1" lang="ja-JP" altLang="en-US" dirty="0"/>
              <a:t>音響サインのような仕組みを</a:t>
            </a:r>
            <a:endParaRPr kumimoji="1" lang="en-US" altLang="ja-JP" dirty="0"/>
          </a:p>
          <a:p>
            <a:r>
              <a:rPr kumimoji="1" lang="ja-JP" altLang="en-US" dirty="0"/>
              <a:t>自動改札</a:t>
            </a:r>
            <a:r>
              <a:rPr kumimoji="1" lang="en-US" altLang="ja-JP" dirty="0"/>
              <a:t>IC</a:t>
            </a:r>
            <a:r>
              <a:rPr kumimoji="1" lang="ja-JP" altLang="en-US" dirty="0"/>
              <a:t>カードタッチ部分内部に埋め込んでほしい。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005032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運転方向が入れる向きか入れない向きか、</a:t>
            </a:r>
            <a:endParaRPr kumimoji="1" lang="en-US" altLang="ja-JP" dirty="0"/>
          </a:p>
          <a:p>
            <a:r>
              <a:rPr kumimoji="1" lang="ja-JP" altLang="en-US" dirty="0"/>
              <a:t>現行の音声案内では</a:t>
            </a:r>
            <a:endParaRPr kumimoji="1" lang="en-US" altLang="ja-JP" dirty="0"/>
          </a:p>
          <a:p>
            <a:r>
              <a:rPr kumimoji="1" lang="ja-JP" altLang="en-US" dirty="0"/>
              <a:t>すぐに分からず、</a:t>
            </a:r>
            <a:endParaRPr kumimoji="1" lang="en-US" altLang="ja-JP" dirty="0"/>
          </a:p>
          <a:p>
            <a:r>
              <a:rPr kumimoji="1" lang="ja-JP" altLang="en-US" dirty="0"/>
              <a:t>逆進入してしまい大変危険を感じる。</a:t>
            </a:r>
          </a:p>
          <a:p>
            <a:r>
              <a:rPr kumimoji="1" lang="ja-JP" altLang="en-US" dirty="0"/>
              <a:t>たとえ時間によって</a:t>
            </a:r>
            <a:endParaRPr kumimoji="1" lang="en-US" altLang="ja-JP" dirty="0"/>
          </a:p>
          <a:p>
            <a:r>
              <a:rPr kumimoji="1" lang="ja-JP" altLang="en-US" dirty="0"/>
              <a:t>運転の方向が変わらない場所でも</a:t>
            </a:r>
            <a:endParaRPr kumimoji="1" lang="en-US" altLang="ja-JP" dirty="0"/>
          </a:p>
          <a:p>
            <a:r>
              <a:rPr kumimoji="1" lang="ja-JP" altLang="en-US" dirty="0"/>
              <a:t>エスカレーター入口で</a:t>
            </a:r>
            <a:endParaRPr kumimoji="1" lang="en-US" altLang="ja-JP" dirty="0"/>
          </a:p>
          <a:p>
            <a:r>
              <a:rPr kumimoji="1" lang="ja-JP" altLang="en-US" dirty="0"/>
              <a:t>果たして入れる向きなのか分からない</a:t>
            </a:r>
            <a:endParaRPr kumimoji="1" lang="en-US" altLang="ja-JP" dirty="0"/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また音声案内のスピーカーの場所が統一されていないので、</a:t>
            </a:r>
            <a:endParaRPr kumimoji="1" lang="en-US" altLang="ja-JP" dirty="0"/>
          </a:p>
          <a:p>
            <a:r>
              <a:rPr kumimoji="1" lang="ja-JP" altLang="en-US" dirty="0"/>
              <a:t>ステップ位置、</a:t>
            </a:r>
            <a:endParaRPr kumimoji="1" lang="en-US" altLang="ja-JP" dirty="0"/>
          </a:p>
          <a:p>
            <a:r>
              <a:rPr kumimoji="1" lang="ja-JP" altLang="en-US" dirty="0"/>
              <a:t>ベルト位置を探すのに大変戸惑う。</a:t>
            </a:r>
            <a:endParaRPr kumimoji="1" lang="en-US" altLang="ja-JP" dirty="0"/>
          </a:p>
          <a:p>
            <a:r>
              <a:rPr kumimoji="1" lang="ja-JP" altLang="en-US" dirty="0"/>
              <a:t>エスカレータ入り口は前後の流れがあるので</a:t>
            </a:r>
            <a:endParaRPr kumimoji="1" lang="en-US" altLang="ja-JP" dirty="0"/>
          </a:p>
          <a:p>
            <a:r>
              <a:rPr kumimoji="1" lang="ja-JP" altLang="en-US" dirty="0"/>
              <a:t>入り口で立ち止まって探る時間の余裕はない。</a:t>
            </a:r>
            <a:endParaRPr kumimoji="1" lang="en-US" altLang="ja-JP" dirty="0"/>
          </a:p>
          <a:p>
            <a:r>
              <a:rPr kumimoji="1" lang="ja-JP" altLang="en-US" dirty="0"/>
              <a:t>諸外国の音響サインを参考にしてほしい</a:t>
            </a:r>
            <a:r>
              <a:rPr kumimoji="1" lang="en-US" altLang="ja-JP" dirty="0"/>
              <a:t>(</a:t>
            </a:r>
            <a:r>
              <a:rPr kumimoji="1" lang="ja-JP" altLang="en-US" dirty="0"/>
              <a:t>香港など</a:t>
            </a:r>
            <a:r>
              <a:rPr kumimoji="1" lang="en-US" altLang="ja-JP" dirty="0"/>
              <a:t>)</a:t>
            </a:r>
            <a:r>
              <a:rPr kumimoji="1" lang="ja-JP" altLang="en-US" dirty="0" err="1"/>
              <a:t>。</a:t>
            </a:r>
            <a:endParaRPr kumimoji="1" lang="ja-JP" altLang="en-US" dirty="0"/>
          </a:p>
          <a:p>
            <a:r>
              <a:rPr kumimoji="1" lang="en-US" altLang="ja-JP" dirty="0"/>
              <a:t>C </a:t>
            </a:r>
            <a:r>
              <a:rPr kumimoji="1" lang="ja-JP" altLang="en-US" dirty="0"/>
              <a:t>エスカレーターの音響サインを</a:t>
            </a:r>
            <a:endParaRPr kumimoji="1" lang="en-US" altLang="ja-JP" dirty="0"/>
          </a:p>
          <a:p>
            <a:r>
              <a:rPr kumimoji="1" lang="ja-JP" altLang="en-US" dirty="0"/>
              <a:t>改善してほしい。</a:t>
            </a:r>
            <a:endParaRPr kumimoji="1" lang="en-US" altLang="ja-JP" dirty="0"/>
          </a:p>
          <a:p>
            <a:r>
              <a:rPr kumimoji="1" lang="ja-JP" altLang="en-US" dirty="0"/>
              <a:t>香港のエスカレータを参考に、</a:t>
            </a:r>
            <a:endParaRPr kumimoji="1" lang="en-US" altLang="ja-JP" dirty="0"/>
          </a:p>
          <a:p>
            <a:r>
              <a:rPr kumimoji="1" lang="ja-JP" altLang="en-US" dirty="0"/>
              <a:t>よりよいものを作ることができると思う</a:t>
            </a:r>
            <a:endParaRPr kumimoji="1" lang="en-US" altLang="ja-JP" dirty="0"/>
          </a:p>
          <a:p>
            <a:r>
              <a:rPr kumimoji="1" lang="ja-JP" altLang="en-US" dirty="0"/>
              <a:t>日本福祉のまちづくり学会第</a:t>
            </a:r>
            <a:r>
              <a:rPr kumimoji="1" lang="en-US" altLang="ja-JP" dirty="0"/>
              <a:t>18</a:t>
            </a:r>
            <a:r>
              <a:rPr kumimoji="1" lang="ja-JP" altLang="en-US" dirty="0"/>
              <a:t>回全国大会（柏大会で関連の研究報告があった</a:t>
            </a:r>
          </a:p>
          <a:p>
            <a:r>
              <a:rPr kumimoji="1" lang="en-US" altLang="ja-JP" dirty="0"/>
              <a:t>http://koji.my.coocan.jp/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5851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エスカレーターのベルトを</a:t>
            </a:r>
            <a:endParaRPr kumimoji="1" lang="en-US" altLang="ja-JP" dirty="0"/>
          </a:p>
          <a:p>
            <a:r>
              <a:rPr kumimoji="1" lang="ja-JP" altLang="en-US" dirty="0"/>
              <a:t>ストライプ模様にして</a:t>
            </a:r>
            <a:endParaRPr kumimoji="1" lang="en-US" altLang="ja-JP" dirty="0"/>
          </a:p>
          <a:p>
            <a:r>
              <a:rPr kumimoji="1" lang="ja-JP" altLang="en-US" dirty="0"/>
              <a:t>遠くから弱視の人が</a:t>
            </a:r>
            <a:endParaRPr kumimoji="1" lang="en-US" altLang="ja-JP" dirty="0"/>
          </a:p>
          <a:p>
            <a:r>
              <a:rPr kumimoji="1" lang="ja-JP" altLang="en-US" dirty="0"/>
              <a:t>運転方向を分かるようにしてほしい。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4314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電車からホームに降りた時に</a:t>
            </a:r>
            <a:endParaRPr kumimoji="1" lang="en-US" altLang="ja-JP" dirty="0"/>
          </a:p>
          <a:p>
            <a:r>
              <a:rPr kumimoji="1" lang="ja-JP" altLang="en-US" dirty="0"/>
              <a:t>階段が先頭方向か後方か</a:t>
            </a:r>
            <a:endParaRPr kumimoji="1" lang="en-US" altLang="ja-JP" dirty="0"/>
          </a:p>
          <a:p>
            <a:r>
              <a:rPr kumimoji="1" lang="ja-JP" altLang="en-US" dirty="0"/>
              <a:t>どちら側にあるのか分からない。</a:t>
            </a:r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そのため</a:t>
            </a:r>
            <a:endParaRPr kumimoji="1" lang="en-US" altLang="ja-JP" dirty="0"/>
          </a:p>
          <a:p>
            <a:r>
              <a:rPr kumimoji="1" lang="ja-JP" altLang="en-US" dirty="0"/>
              <a:t>ホーム先端まで歩いていってしまうことがある。</a:t>
            </a:r>
            <a:endParaRPr kumimoji="1" lang="en-US" altLang="ja-JP" dirty="0"/>
          </a:p>
          <a:p>
            <a:r>
              <a:rPr kumimoji="1" lang="ja-JP" altLang="en-US" dirty="0"/>
              <a:t>ホーム歩行が困難な視覚障害者が</a:t>
            </a:r>
            <a:endParaRPr kumimoji="1" lang="en-US" altLang="ja-JP" dirty="0"/>
          </a:p>
          <a:p>
            <a:r>
              <a:rPr kumimoji="1" lang="ja-JP" altLang="en-US" dirty="0"/>
              <a:t>人よりいっそうホームを右往左往しなければならないのは理不尽に感じる。</a:t>
            </a:r>
          </a:p>
          <a:p>
            <a:r>
              <a:rPr kumimoji="1" lang="en-US" altLang="ja-JP" dirty="0"/>
              <a:t>C </a:t>
            </a:r>
            <a:r>
              <a:rPr kumimoji="1" lang="ja-JP" altLang="en-US" dirty="0"/>
              <a:t>何両目付近に階段があるのか</a:t>
            </a:r>
            <a:endParaRPr kumimoji="1" lang="en-US" altLang="ja-JP" dirty="0"/>
          </a:p>
          <a:p>
            <a:r>
              <a:rPr kumimoji="1" lang="ja-JP" altLang="en-US" dirty="0"/>
              <a:t>鉄道会社のホームページに記載してほしい。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705776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鉄道会社の駅のホームページが</a:t>
            </a:r>
            <a:endParaRPr kumimoji="1" lang="en-US" altLang="ja-JP" dirty="0"/>
          </a:p>
          <a:p>
            <a:r>
              <a:rPr kumimoji="1" lang="ja-JP" altLang="en-US" dirty="0"/>
              <a:t>音声ブラウザに対応していない。</a:t>
            </a:r>
            <a:endParaRPr kumimoji="1" lang="en-US" altLang="ja-JP" dirty="0"/>
          </a:p>
          <a:p>
            <a:r>
              <a:rPr kumimoji="1" lang="ja-JP" altLang="en-US" dirty="0"/>
              <a:t>時刻表を音声ブラウザで</a:t>
            </a:r>
            <a:endParaRPr kumimoji="1" lang="en-US" altLang="ja-JP" dirty="0"/>
          </a:p>
          <a:p>
            <a:r>
              <a:rPr kumimoji="1" lang="ja-JP" altLang="en-US" dirty="0"/>
              <a:t>読めるようにしてほしい。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52222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以上、ホーム淵、</a:t>
            </a:r>
            <a:endParaRPr kumimoji="1" lang="en-US" altLang="ja-JP" dirty="0"/>
          </a:p>
          <a:p>
            <a:r>
              <a:rPr kumimoji="1" lang="ja-JP" altLang="en-US" dirty="0"/>
              <a:t>エスカレーター、優先席、</a:t>
            </a:r>
            <a:endParaRPr kumimoji="1" lang="en-US" altLang="ja-JP" dirty="0"/>
          </a:p>
          <a:p>
            <a:r>
              <a:rPr kumimoji="1" lang="ja-JP" altLang="en-US" dirty="0"/>
              <a:t>自動改札等記載したが、</a:t>
            </a:r>
            <a:endParaRPr kumimoji="1" lang="en-US" altLang="ja-JP" dirty="0"/>
          </a:p>
          <a:p>
            <a:r>
              <a:rPr kumimoji="1" lang="ja-JP" altLang="en-US" dirty="0"/>
              <a:t>総じて、晴眼者が</a:t>
            </a:r>
            <a:endParaRPr kumimoji="1" lang="en-US" altLang="ja-JP" dirty="0"/>
          </a:p>
          <a:p>
            <a:r>
              <a:rPr kumimoji="1" lang="ja-JP" altLang="en-US" dirty="0"/>
              <a:t>目で見て把握できるのと同じだけの</a:t>
            </a:r>
            <a:endParaRPr kumimoji="1" lang="en-US" altLang="ja-JP" dirty="0"/>
          </a:p>
          <a:p>
            <a:r>
              <a:rPr kumimoji="1" lang="ja-JP" altLang="en-US" dirty="0"/>
              <a:t>分量の情報が</a:t>
            </a:r>
            <a:endParaRPr kumimoji="1" lang="en-US" altLang="ja-JP" dirty="0"/>
          </a:p>
          <a:p>
            <a:r>
              <a:rPr kumimoji="1" lang="ja-JP" altLang="en-US" dirty="0"/>
              <a:t>視覚障害者には知らせられていないことが</a:t>
            </a:r>
            <a:endParaRPr kumimoji="1" lang="en-US" altLang="ja-JP" dirty="0"/>
          </a:p>
          <a:p>
            <a:r>
              <a:rPr kumimoji="1" lang="ja-JP" altLang="en-US" dirty="0"/>
              <a:t>不便であったり安全が確保されない問題の原因になっている</a:t>
            </a:r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各箇所、各場面で、</a:t>
            </a:r>
            <a:endParaRPr kumimoji="1" lang="en-US" altLang="ja-JP" dirty="0"/>
          </a:p>
          <a:p>
            <a:r>
              <a:rPr kumimoji="1" lang="ja-JP" altLang="en-US" dirty="0"/>
              <a:t>視覚障害者が</a:t>
            </a:r>
            <a:endParaRPr kumimoji="1" lang="en-US" altLang="ja-JP" dirty="0"/>
          </a:p>
          <a:p>
            <a:r>
              <a:rPr kumimoji="1" lang="ja-JP" altLang="en-US" dirty="0"/>
              <a:t>その場の状況を自ら適切に認識し、</a:t>
            </a:r>
            <a:endParaRPr kumimoji="1" lang="en-US" altLang="ja-JP" dirty="0"/>
          </a:p>
          <a:p>
            <a:r>
              <a:rPr kumimoji="1" lang="ja-JP" altLang="en-US" dirty="0"/>
              <a:t>行動を自ら判断できるに足る</a:t>
            </a:r>
            <a:endParaRPr kumimoji="1" lang="en-US" altLang="ja-JP" dirty="0"/>
          </a:p>
          <a:p>
            <a:r>
              <a:rPr kumimoji="1" lang="ja-JP" altLang="en-US" dirty="0"/>
              <a:t>視覚障害者でも認識可能な音サインなどの</a:t>
            </a:r>
            <a:endParaRPr kumimoji="1" lang="en-US" altLang="ja-JP" dirty="0"/>
          </a:p>
          <a:p>
            <a:r>
              <a:rPr kumimoji="1" lang="ja-JP" altLang="en-US" dirty="0"/>
              <a:t>情報提示の仕組みが</a:t>
            </a:r>
            <a:endParaRPr kumimoji="1" lang="en-US" altLang="ja-JP" dirty="0"/>
          </a:p>
          <a:p>
            <a:r>
              <a:rPr kumimoji="1" lang="ja-JP" altLang="en-US" dirty="0"/>
              <a:t>規格化され整備されていってほしい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27035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ホーム長軸方向への移動を</a:t>
            </a:r>
          </a:p>
          <a:p>
            <a:r>
              <a:rPr kumimoji="1" lang="ja-JP" altLang="en-US" dirty="0"/>
              <a:t>誘導する</a:t>
            </a:r>
          </a:p>
          <a:p>
            <a:r>
              <a:rPr kumimoji="1" lang="ja-JP" altLang="en-US" dirty="0"/>
              <a:t>誘導ブロックのようなものを、</a:t>
            </a:r>
          </a:p>
          <a:p>
            <a:r>
              <a:rPr kumimoji="1" lang="ja-JP" altLang="en-US" dirty="0"/>
              <a:t>ホーム内側に設置してほしい。</a:t>
            </a:r>
            <a:endParaRPr kumimoji="1" lang="en-US" altLang="ja-JP" dirty="0"/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例えばホーム縁端から</a:t>
            </a:r>
            <a:endParaRPr kumimoji="1" lang="en-US" altLang="ja-JP" dirty="0"/>
          </a:p>
          <a:p>
            <a:r>
              <a:rPr kumimoji="1" lang="en-US" altLang="ja-JP" dirty="0"/>
              <a:t>3m</a:t>
            </a:r>
            <a:r>
              <a:rPr kumimoji="1" lang="ja-JP" altLang="en-US" dirty="0"/>
              <a:t>のところなど。</a:t>
            </a:r>
            <a:endParaRPr kumimoji="1" lang="en-US" altLang="ja-JP" dirty="0"/>
          </a:p>
          <a:p>
            <a:r>
              <a:rPr kumimoji="1" lang="ja-JP" altLang="en-US" dirty="0"/>
              <a:t>それが困難なら、</a:t>
            </a:r>
          </a:p>
          <a:p>
            <a:r>
              <a:rPr kumimoji="1" lang="en-US" altLang="ja-JP" dirty="0"/>
              <a:t>3m</a:t>
            </a:r>
            <a:r>
              <a:rPr kumimoji="1" lang="ja-JP" altLang="en-US" dirty="0"/>
              <a:t>より内側の床材を変えてほしい。</a:t>
            </a:r>
            <a:endParaRPr kumimoji="1" lang="en-US" altLang="ja-JP" dirty="0"/>
          </a:p>
          <a:p>
            <a:r>
              <a:rPr kumimoji="1" lang="ja-JP" altLang="en-US" dirty="0"/>
              <a:t>床材の境界を頼りに歩ける。</a:t>
            </a:r>
          </a:p>
          <a:p>
            <a:r>
              <a:rPr kumimoji="1" lang="ja-JP" altLang="en-US" dirty="0"/>
              <a:t>矢印その床材の場所は安全、</a:t>
            </a:r>
          </a:p>
          <a:p>
            <a:r>
              <a:rPr kumimoji="1" lang="ja-JP" altLang="en-US" dirty="0"/>
              <a:t>その床材ではない場所は</a:t>
            </a:r>
          </a:p>
          <a:p>
            <a:r>
              <a:rPr kumimoji="1" lang="ja-JP" altLang="en-US" dirty="0"/>
              <a:t>ホーム幅が狭くなる先頭後方を含め、</a:t>
            </a:r>
          </a:p>
          <a:p>
            <a:r>
              <a:rPr kumimoji="1" lang="ja-JP" altLang="en-US" dirty="0"/>
              <a:t>危険な場所だという判断ができる。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3347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それも無理なら、</a:t>
            </a:r>
          </a:p>
          <a:p>
            <a:r>
              <a:rPr kumimoji="1" lang="ja-JP" altLang="en-US" dirty="0"/>
              <a:t>ホーム短軸</a:t>
            </a:r>
            <a:endParaRPr kumimoji="1" lang="en-US" altLang="ja-JP" dirty="0"/>
          </a:p>
          <a:p>
            <a:r>
              <a:rPr kumimoji="1" lang="ja-JP" altLang="en-US" dirty="0"/>
              <a:t>中央の</a:t>
            </a:r>
            <a:endParaRPr kumimoji="1" lang="en-US" altLang="ja-JP" dirty="0"/>
          </a:p>
          <a:p>
            <a:r>
              <a:rPr kumimoji="1" lang="ja-JP" altLang="en-US" dirty="0"/>
              <a:t>天井から、</a:t>
            </a:r>
          </a:p>
          <a:p>
            <a:r>
              <a:rPr kumimoji="1" lang="ja-JP" altLang="en-US" dirty="0"/>
              <a:t>音サインを鳴らしてほしい。</a:t>
            </a:r>
          </a:p>
          <a:p>
            <a:r>
              <a:rPr kumimoji="1" lang="ja-JP" altLang="en-US" dirty="0"/>
              <a:t>短軸中央</a:t>
            </a:r>
            <a:endParaRPr kumimoji="1" lang="en-US" altLang="ja-JP" dirty="0"/>
          </a:p>
          <a:p>
            <a:r>
              <a:rPr kumimoji="1" lang="ja-JP" altLang="en-US" dirty="0"/>
              <a:t>長軸数メートルおきに</a:t>
            </a:r>
          </a:p>
          <a:p>
            <a:r>
              <a:rPr kumimoji="1" lang="ja-JP" altLang="en-US" dirty="0"/>
              <a:t>音が鳴れば、</a:t>
            </a:r>
          </a:p>
          <a:p>
            <a:r>
              <a:rPr kumimoji="1" lang="ja-JP" altLang="en-US" dirty="0"/>
              <a:t>ホーム方向が分からなくなる</a:t>
            </a:r>
            <a:endParaRPr kumimoji="1" lang="en-US" altLang="ja-JP" dirty="0"/>
          </a:p>
          <a:p>
            <a:r>
              <a:rPr kumimoji="1" lang="ja-JP" altLang="en-US" dirty="0"/>
              <a:t>という場面がなくなる。</a:t>
            </a:r>
          </a:p>
          <a:p>
            <a:r>
              <a:rPr kumimoji="1" lang="ja-JP" altLang="en-US" dirty="0"/>
              <a:t>矢印数メートルおきであれば</a:t>
            </a:r>
          </a:p>
          <a:p>
            <a:r>
              <a:rPr kumimoji="1" lang="ja-JP" altLang="en-US" dirty="0"/>
              <a:t>大きな音でなくて済む。</a:t>
            </a:r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例えば、</a:t>
            </a:r>
          </a:p>
          <a:p>
            <a:r>
              <a:rPr kumimoji="1" lang="ja-JP" altLang="en-US" dirty="0"/>
              <a:t>鳥が羽ばたくような音サインを、</a:t>
            </a:r>
          </a:p>
          <a:p>
            <a:r>
              <a:rPr kumimoji="1" lang="ja-JP" altLang="en-US" dirty="0"/>
              <a:t>階段入り口に向かって</a:t>
            </a:r>
            <a:endParaRPr kumimoji="1" lang="en-US" altLang="ja-JP" dirty="0"/>
          </a:p>
          <a:p>
            <a:r>
              <a:rPr kumimoji="1" lang="ja-JP" altLang="en-US" dirty="0"/>
              <a:t>移動するように、</a:t>
            </a:r>
          </a:p>
          <a:p>
            <a:r>
              <a:rPr kumimoji="1" lang="ja-JP" altLang="en-US" dirty="0"/>
              <a:t>連続的に鳴動してもらえれば、</a:t>
            </a:r>
          </a:p>
          <a:p>
            <a:r>
              <a:rPr kumimoji="1" lang="ja-JP" altLang="en-US" dirty="0"/>
              <a:t>ホーム長軸の方向、</a:t>
            </a:r>
          </a:p>
          <a:p>
            <a:r>
              <a:rPr kumimoji="1" lang="ja-JP" altLang="en-US" dirty="0"/>
              <a:t>そして階段の方向も、</a:t>
            </a:r>
          </a:p>
          <a:p>
            <a:r>
              <a:rPr kumimoji="1" lang="ja-JP" altLang="en-US" dirty="0"/>
              <a:t>同時に把握することができるようになる。</a:t>
            </a:r>
          </a:p>
          <a:p>
            <a:r>
              <a:rPr kumimoji="1" lang="ja-JP" altLang="en-US" dirty="0"/>
              <a:t>矢印現在の鳥の音は、</a:t>
            </a:r>
          </a:p>
          <a:p>
            <a:r>
              <a:rPr kumimoji="1" lang="ja-JP" altLang="en-US" dirty="0"/>
              <a:t>遠くからは聞こえない。</a:t>
            </a:r>
          </a:p>
          <a:p>
            <a:r>
              <a:rPr kumimoji="1" lang="ja-JP" altLang="en-US" dirty="0"/>
              <a:t>ここで記したアイデアは、</a:t>
            </a:r>
          </a:p>
          <a:p>
            <a:r>
              <a:rPr kumimoji="1" lang="ja-JP" altLang="en-US" dirty="0"/>
              <a:t>大きな音で鳴動しなくても済む。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6559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ホームドアがない駅は</a:t>
            </a:r>
            <a:endParaRPr kumimoji="1" lang="en-US" altLang="ja-JP" dirty="0"/>
          </a:p>
          <a:p>
            <a:r>
              <a:rPr kumimoji="1" lang="ja-JP" altLang="en-US" dirty="0"/>
              <a:t>ホームの縁足元にスピーカーを付けて</a:t>
            </a:r>
            <a:endParaRPr kumimoji="1" lang="en-US" altLang="ja-JP" dirty="0"/>
          </a:p>
          <a:p>
            <a:r>
              <a:rPr kumimoji="1" lang="ja-JP" altLang="en-US" dirty="0"/>
              <a:t>常時音響サインを鳴動するようにしてほしい。</a:t>
            </a:r>
            <a:endParaRPr kumimoji="1" lang="en-US" altLang="ja-JP" dirty="0"/>
          </a:p>
          <a:p>
            <a:r>
              <a:rPr kumimoji="1" lang="ja-JP" altLang="en-US" dirty="0"/>
              <a:t>→銀座線新橋駅</a:t>
            </a:r>
            <a:endParaRPr kumimoji="1" lang="en-US" altLang="ja-JP" dirty="0"/>
          </a:p>
          <a:p>
            <a:r>
              <a:rPr kumimoji="1" lang="ja-JP" altLang="en-US" dirty="0"/>
              <a:t>上野方面ホーム</a:t>
            </a:r>
            <a:endParaRPr kumimoji="1" lang="en-US" altLang="ja-JP" dirty="0"/>
          </a:p>
          <a:p>
            <a:r>
              <a:rPr kumimoji="1" lang="ja-JP" altLang="en-US" dirty="0"/>
              <a:t>前方車両付近</a:t>
            </a:r>
            <a:endParaRPr kumimoji="1" lang="en-US" altLang="ja-JP" dirty="0"/>
          </a:p>
          <a:p>
            <a:r>
              <a:rPr kumimoji="1" lang="ja-JP" altLang="en-US" dirty="0"/>
              <a:t>ホーム淵 足元警告音のように</a:t>
            </a:r>
            <a:endParaRPr kumimoji="1" lang="en-US" altLang="ja-JP" dirty="0"/>
          </a:p>
          <a:p>
            <a:r>
              <a:rPr kumimoji="1" lang="ja-JP" altLang="en-US" dirty="0"/>
              <a:t>但しこれは電車停車時だけ鳴動</a:t>
            </a:r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縁端 足元の場所から</a:t>
            </a:r>
            <a:endParaRPr kumimoji="1" lang="en-US" altLang="ja-JP" dirty="0"/>
          </a:p>
          <a:p>
            <a:r>
              <a:rPr kumimoji="1" lang="ja-JP" altLang="en-US" dirty="0"/>
              <a:t>常時音が出ていれば</a:t>
            </a:r>
            <a:endParaRPr kumimoji="1" lang="en-US" altLang="ja-JP" dirty="0"/>
          </a:p>
          <a:p>
            <a:r>
              <a:rPr kumimoji="1" lang="ja-JP" altLang="en-US" dirty="0"/>
              <a:t>視覚障害者も</a:t>
            </a:r>
            <a:endParaRPr kumimoji="1" lang="en-US" altLang="ja-JP" dirty="0"/>
          </a:p>
          <a:p>
            <a:r>
              <a:rPr kumimoji="1" lang="ja-JP" altLang="en-US" dirty="0"/>
              <a:t>ホーム縁を認識できるようになる</a:t>
            </a:r>
          </a:p>
          <a:p>
            <a:r>
              <a:rPr kumimoji="1" lang="en-US" altLang="ja-JP" dirty="0"/>
              <a:t>(</a:t>
            </a:r>
            <a:r>
              <a:rPr kumimoji="1" lang="ja-JP" altLang="en-US" dirty="0"/>
              <a:t>月刊技術誌ニューメディア</a:t>
            </a:r>
            <a:r>
              <a:rPr kumimoji="1" lang="en-US" altLang="ja-JP" dirty="0"/>
              <a:t>2016-11</a:t>
            </a:r>
            <a:r>
              <a:rPr kumimoji="1" lang="ja-JP" altLang="en-US" dirty="0"/>
              <a:t>月号に関連の記事あり</a:t>
            </a:r>
            <a:r>
              <a:rPr kumimoji="1" lang="en-US" altLang="ja-JP" dirty="0"/>
              <a:t>)</a:t>
            </a:r>
            <a:r>
              <a:rPr kumimoji="1" lang="ja-JP" altLang="en-US" dirty="0" err="1"/>
              <a:t>。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93701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固定式ホーム柵設置の駅では</a:t>
            </a:r>
            <a:endParaRPr kumimoji="1" lang="en-US" altLang="ja-JP" dirty="0"/>
          </a:p>
          <a:p>
            <a:r>
              <a:rPr kumimoji="1" lang="ja-JP" altLang="en-US" dirty="0"/>
              <a:t>ホーム柵設置位置部分から</a:t>
            </a:r>
            <a:endParaRPr kumimoji="1" lang="en-US" altLang="ja-JP" dirty="0"/>
          </a:p>
          <a:p>
            <a:r>
              <a:rPr kumimoji="1" lang="ja-JP" altLang="en-US" dirty="0"/>
              <a:t>サイン音を鳴動するようにしてほしい。</a:t>
            </a:r>
            <a:endParaRPr kumimoji="1" lang="en-US" altLang="ja-JP" dirty="0"/>
          </a:p>
          <a:p>
            <a:r>
              <a:rPr kumimoji="1" lang="ja-JP" altLang="en-US" dirty="0"/>
              <a:t>風鈴や鈴をぶら下げるだけでも効果があると思う。</a:t>
            </a:r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固定式ホーム柵の位置、</a:t>
            </a:r>
            <a:endParaRPr kumimoji="1" lang="en-US" altLang="ja-JP" dirty="0"/>
          </a:p>
          <a:p>
            <a:r>
              <a:rPr kumimoji="1" lang="ja-JP" altLang="en-US" dirty="0"/>
              <a:t>並び方向が音サインで分かるようになれば、</a:t>
            </a:r>
            <a:endParaRPr kumimoji="1" lang="en-US" altLang="ja-JP" dirty="0"/>
          </a:p>
          <a:p>
            <a:r>
              <a:rPr kumimoji="1" lang="ja-JP" altLang="en-US" dirty="0"/>
              <a:t>ホーム縁端部の位置や</a:t>
            </a:r>
            <a:endParaRPr kumimoji="1" lang="en-US" altLang="ja-JP" dirty="0"/>
          </a:p>
          <a:p>
            <a:r>
              <a:rPr kumimoji="1" lang="ja-JP" altLang="en-US" dirty="0"/>
              <a:t>ホーム長軸方向も間接的に分かるようになるので、</a:t>
            </a:r>
            <a:endParaRPr kumimoji="1" lang="en-US" altLang="ja-JP" dirty="0"/>
          </a:p>
          <a:p>
            <a:r>
              <a:rPr kumimoji="1" lang="ja-JP" altLang="en-US" dirty="0"/>
              <a:t>視覚障害者にとってのホームの安全問題の大部分は解決できる</a:t>
            </a:r>
          </a:p>
          <a:p>
            <a:r>
              <a:rPr kumimoji="1" lang="en-US" altLang="ja-JP" dirty="0"/>
              <a:t>C </a:t>
            </a:r>
            <a:r>
              <a:rPr kumimoji="1" lang="ja-JP" altLang="en-US" dirty="0"/>
              <a:t>また、固定式ホーム柵に音サインを付けると共に、</a:t>
            </a:r>
            <a:endParaRPr kumimoji="1" lang="en-US" altLang="ja-JP" dirty="0"/>
          </a:p>
          <a:p>
            <a:r>
              <a:rPr kumimoji="1" lang="ja-JP" altLang="en-US" dirty="0"/>
              <a:t>ホーム柵非設置開口部ホーム縁端 足元から</a:t>
            </a:r>
            <a:endParaRPr kumimoji="1" lang="en-US" altLang="ja-JP" dirty="0"/>
          </a:p>
          <a:p>
            <a:r>
              <a:rPr kumimoji="1" lang="ja-JP" altLang="en-US" dirty="0"/>
              <a:t>ホーム縁端 及び開口部 の</a:t>
            </a:r>
            <a:endParaRPr kumimoji="1" lang="en-US" altLang="ja-JP" dirty="0"/>
          </a:p>
          <a:p>
            <a:r>
              <a:rPr kumimoji="1" lang="ja-JP" altLang="en-US" dirty="0"/>
              <a:t>注意を促す</a:t>
            </a:r>
            <a:endParaRPr kumimoji="1" lang="en-US" altLang="ja-JP" dirty="0"/>
          </a:p>
          <a:p>
            <a:r>
              <a:rPr kumimoji="1" lang="ja-JP" altLang="en-US" dirty="0"/>
              <a:t>サイン音を鳴動するようにするとより安全性が高まる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6703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車両外部スピーカーを</a:t>
            </a:r>
            <a:endParaRPr kumimoji="1" lang="en-US" altLang="ja-JP" dirty="0"/>
          </a:p>
          <a:p>
            <a:r>
              <a:rPr kumimoji="1" lang="ja-JP" altLang="en-US" dirty="0"/>
              <a:t>車両外ドア開口部足元に設置し、</a:t>
            </a:r>
            <a:endParaRPr kumimoji="1" lang="en-US" altLang="ja-JP" dirty="0"/>
          </a:p>
          <a:p>
            <a:r>
              <a:rPr kumimoji="1" lang="ja-JP" altLang="en-US" dirty="0"/>
              <a:t>電車停車時、</a:t>
            </a:r>
            <a:endParaRPr kumimoji="1" lang="en-US" altLang="ja-JP" dirty="0"/>
          </a:p>
          <a:p>
            <a:r>
              <a:rPr kumimoji="1" lang="ja-JP" altLang="en-US" dirty="0"/>
              <a:t>ドアが開いたら</a:t>
            </a:r>
            <a:endParaRPr kumimoji="1" lang="en-US" altLang="ja-JP" dirty="0"/>
          </a:p>
          <a:p>
            <a:r>
              <a:rPr kumimoji="1" lang="ja-JP" altLang="en-US" dirty="0"/>
              <a:t>ドア位置がどこであるかを示す</a:t>
            </a:r>
            <a:endParaRPr kumimoji="1" lang="en-US" altLang="ja-JP" dirty="0"/>
          </a:p>
          <a:p>
            <a:r>
              <a:rPr kumimoji="1" lang="ja-JP" altLang="en-US" dirty="0"/>
              <a:t>音サインを鳴動するようにしてほしい。</a:t>
            </a:r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この音サインがあれば</a:t>
            </a:r>
            <a:endParaRPr kumimoji="1" lang="en-US" altLang="ja-JP" dirty="0"/>
          </a:p>
          <a:p>
            <a:r>
              <a:rPr kumimoji="1" lang="ja-JP" altLang="en-US" dirty="0"/>
              <a:t>ホームの誘導ブロックで</a:t>
            </a:r>
            <a:endParaRPr kumimoji="1" lang="en-US" altLang="ja-JP" dirty="0"/>
          </a:p>
          <a:p>
            <a:r>
              <a:rPr kumimoji="1" lang="ja-JP" altLang="en-US" dirty="0"/>
              <a:t>電車の扉位置を知らせる</a:t>
            </a:r>
            <a:endParaRPr kumimoji="1" lang="en-US" altLang="ja-JP" dirty="0"/>
          </a:p>
          <a:p>
            <a:r>
              <a:rPr kumimoji="1" lang="ja-JP" altLang="en-US" dirty="0"/>
              <a:t>必要性は下げられる。</a:t>
            </a:r>
          </a:p>
          <a:p>
            <a:r>
              <a:rPr kumimoji="1" lang="en-US" altLang="ja-JP" dirty="0"/>
              <a:t>C </a:t>
            </a:r>
            <a:r>
              <a:rPr kumimoji="1" lang="ja-JP" altLang="en-US" dirty="0"/>
              <a:t>また足元の</a:t>
            </a:r>
            <a:endParaRPr kumimoji="1" lang="en-US" altLang="ja-JP" dirty="0"/>
          </a:p>
          <a:p>
            <a:r>
              <a:rPr kumimoji="1" lang="ja-JP" altLang="en-US" dirty="0"/>
              <a:t>注意を促す</a:t>
            </a:r>
            <a:endParaRPr kumimoji="1" lang="en-US" altLang="ja-JP" dirty="0"/>
          </a:p>
          <a:p>
            <a:r>
              <a:rPr kumimoji="1" lang="ja-JP" altLang="en-US" dirty="0"/>
              <a:t>報知もできる。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52018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電車の乗車時点で、</a:t>
            </a:r>
            <a:endParaRPr kumimoji="1" lang="en-US" altLang="ja-JP" dirty="0"/>
          </a:p>
          <a:p>
            <a:r>
              <a:rPr kumimoji="1" lang="ja-JP" altLang="en-US" dirty="0"/>
              <a:t>女性専用車かどうか分からない。</a:t>
            </a:r>
            <a:endParaRPr kumimoji="1" lang="en-US" altLang="ja-JP" dirty="0"/>
          </a:p>
          <a:p>
            <a:r>
              <a:rPr kumimoji="1" lang="ja-JP" altLang="en-US" dirty="0"/>
              <a:t>停車時、</a:t>
            </a:r>
            <a:endParaRPr kumimoji="1" lang="en-US" altLang="ja-JP" dirty="0"/>
          </a:p>
          <a:p>
            <a:r>
              <a:rPr kumimoji="1" lang="ja-JP" altLang="en-US" dirty="0"/>
              <a:t>車両の外部スピーカーで</a:t>
            </a:r>
            <a:endParaRPr kumimoji="1" lang="en-US" altLang="ja-JP" dirty="0"/>
          </a:p>
          <a:p>
            <a:r>
              <a:rPr kumimoji="1" lang="ja-JP" altLang="en-US" dirty="0"/>
              <a:t>その号車が女性専用車かどうか</a:t>
            </a:r>
            <a:endParaRPr kumimoji="1" lang="en-US" altLang="ja-JP" dirty="0"/>
          </a:p>
          <a:p>
            <a:r>
              <a:rPr kumimoji="1" lang="ja-JP" altLang="en-US" dirty="0"/>
              <a:t>アナウンスしてほしい。</a:t>
            </a:r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同様の仕組みで</a:t>
            </a:r>
            <a:endParaRPr kumimoji="1" lang="en-US" altLang="ja-JP" dirty="0"/>
          </a:p>
          <a:p>
            <a:r>
              <a:rPr kumimoji="1" lang="ja-JP" altLang="en-US" dirty="0"/>
              <a:t>夏季は弱冷房車であるかも</a:t>
            </a:r>
            <a:endParaRPr kumimoji="1" lang="en-US" altLang="ja-JP" dirty="0"/>
          </a:p>
          <a:p>
            <a:r>
              <a:rPr kumimoji="1" lang="ja-JP" altLang="en-US" dirty="0"/>
              <a:t>通知してほしい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12573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ホームに設置してあるスピーカーのうち、</a:t>
            </a:r>
            <a:endParaRPr kumimoji="1" lang="en-US" altLang="ja-JP" dirty="0"/>
          </a:p>
          <a:p>
            <a:r>
              <a:rPr kumimoji="1" lang="ja-JP" altLang="en-US" dirty="0"/>
              <a:t>女性専用車が停車する位置で、</a:t>
            </a:r>
            <a:endParaRPr kumimoji="1" lang="en-US" altLang="ja-JP" dirty="0"/>
          </a:p>
          <a:p>
            <a:r>
              <a:rPr kumimoji="1" lang="ja-JP" altLang="en-US" dirty="0"/>
              <a:t>その旨アナウンスしてほしい。</a:t>
            </a:r>
          </a:p>
          <a:p>
            <a:r>
              <a:rPr kumimoji="1" lang="en-US" altLang="ja-JP" dirty="0"/>
              <a:t>B </a:t>
            </a:r>
            <a:r>
              <a:rPr kumimoji="1" lang="ja-JP" altLang="en-US" dirty="0"/>
              <a:t>晴眼者に対しては</a:t>
            </a:r>
            <a:endParaRPr kumimoji="1" lang="en-US" altLang="ja-JP" dirty="0"/>
          </a:p>
          <a:p>
            <a:r>
              <a:rPr kumimoji="1" lang="ja-JP" altLang="en-US" dirty="0"/>
              <a:t>サイン表示しているのに</a:t>
            </a:r>
            <a:endParaRPr kumimoji="1" lang="en-US" altLang="ja-JP" dirty="0"/>
          </a:p>
          <a:p>
            <a:r>
              <a:rPr kumimoji="1" lang="ja-JP" altLang="en-US" dirty="0"/>
              <a:t>視覚障害者にそれを知らせないのは</a:t>
            </a:r>
            <a:endParaRPr kumimoji="1" lang="en-US" altLang="ja-JP"/>
          </a:p>
          <a:p>
            <a:r>
              <a:rPr kumimoji="1" lang="ja-JP" altLang="en-US"/>
              <a:t>情報</a:t>
            </a:r>
            <a:r>
              <a:rPr kumimoji="1" lang="ja-JP" altLang="en-US" dirty="0"/>
              <a:t>保障の平等違反だと思う。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4623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</a:t>
            </a:r>
            <a:r>
              <a:rPr kumimoji="1" lang="ja-JP" altLang="en-US" dirty="0"/>
              <a:t>車両で</a:t>
            </a:r>
            <a:endParaRPr kumimoji="1" lang="en-US" altLang="ja-JP" dirty="0"/>
          </a:p>
          <a:p>
            <a:r>
              <a:rPr kumimoji="1" lang="ja-JP" altLang="en-US" dirty="0"/>
              <a:t>空席が弱視に</a:t>
            </a:r>
            <a:endParaRPr kumimoji="1" lang="en-US" altLang="ja-JP" dirty="0"/>
          </a:p>
          <a:p>
            <a:r>
              <a:rPr kumimoji="1" lang="ja-JP" altLang="en-US" dirty="0"/>
              <a:t>見えづらい。</a:t>
            </a:r>
            <a:endParaRPr kumimoji="1" lang="en-US" altLang="ja-JP" dirty="0"/>
          </a:p>
          <a:p>
            <a:r>
              <a:rPr kumimoji="1" lang="ja-JP" altLang="en-US" dirty="0"/>
              <a:t>シートの背もたれの</a:t>
            </a:r>
            <a:endParaRPr kumimoji="1" lang="en-US" altLang="ja-JP" dirty="0"/>
          </a:p>
          <a:p>
            <a:r>
              <a:rPr kumimoji="1" lang="ja-JP" altLang="en-US" dirty="0"/>
              <a:t>下半分、</a:t>
            </a:r>
            <a:endParaRPr kumimoji="1" lang="en-US" altLang="ja-JP" dirty="0"/>
          </a:p>
          <a:p>
            <a:r>
              <a:rPr kumimoji="1" lang="ja-JP" altLang="en-US" dirty="0"/>
              <a:t>背もたれの腰が当たる付近の</a:t>
            </a:r>
            <a:endParaRPr kumimoji="1" lang="en-US" altLang="ja-JP" dirty="0"/>
          </a:p>
          <a:p>
            <a:r>
              <a:rPr kumimoji="1" lang="ja-JP" altLang="en-US" dirty="0"/>
              <a:t>配色を</a:t>
            </a:r>
            <a:endParaRPr kumimoji="1" lang="en-US" altLang="ja-JP" dirty="0"/>
          </a:p>
          <a:p>
            <a:r>
              <a:rPr kumimoji="1" lang="ja-JP" altLang="en-US" dirty="0"/>
              <a:t>白等の色にしてほしい。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9572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長方形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長方形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rtlCol="0" anchor="b"/>
          <a:lstStyle>
            <a:lvl1pPr algn="l" rtl="0">
              <a:lnSpc>
                <a:spcPct val="90000"/>
              </a:lnSpc>
              <a:defRPr sz="60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ja-JP" altLang="en-US" dirty="0"/>
          </a:p>
        </p:txBody>
      </p:sp>
      <p:sp>
        <p:nvSpPr>
          <p:cNvPr id="11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DFBCE41-CF23-4B3F-B10D-821CC505727B}" type="datetime1">
              <a:rPr lang="ja-JP" altLang="en-US" noProof="0" smtClean="0"/>
              <a:t>2017/10/21</a:t>
            </a:fld>
            <a:endParaRPr lang="ja-JP" altLang="en-US" noProof="0" dirty="0"/>
          </a:p>
        </p:txBody>
      </p:sp>
      <p:sp>
        <p:nvSpPr>
          <p:cNvPr id="12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noProof="0" dirty="0"/>
          </a:p>
        </p:txBody>
      </p:sp>
      <p:sp>
        <p:nvSpPr>
          <p:cNvPr id="13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D266BE7-899D-4075-917F-DBDE33B6B692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3DB683D-7EAE-4ED2-A162-9187B31FFC75}" type="datetime1">
              <a:rPr lang="ja-JP" altLang="en-US" smtClean="0"/>
              <a:t>2017/10/21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 rtlCol="0"/>
          <a:lstStyle>
            <a:lvl1pPr rtl="0"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12C2866F-73A9-43AE-9AAC-B1D449B1B71B}" type="datetime1">
              <a:rPr lang="ja-JP" altLang="en-US" smtClean="0"/>
              <a:pPr/>
              <a:t>2017/10/21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D266BE7-899D-4075-917F-DBDE33B6B692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 marL="457200" indent="-457200">
              <a:buFont typeface="+mj-lt"/>
              <a:buAutoNum type="alphaLcPeriod"/>
              <a:defRPr sz="2400"/>
            </a:lvl1pPr>
            <a:lvl2pPr marL="914400" indent="-457200">
              <a:buFont typeface="Wingdings" panose="05000000000000000000" pitchFamily="2" charset="2"/>
              <a:buChar char="Ø"/>
              <a:defRPr/>
            </a:lvl2pPr>
            <a:lvl3pPr marL="1257300" indent="-342900">
              <a:buFont typeface="Wingdings" panose="05000000000000000000" pitchFamily="2" charset="2"/>
              <a:buChar char="Ø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 rtl="0"/>
            <a:r>
              <a:rPr lang="ja-JP" altLang="en-US" noProof="0" dirty="0"/>
              <a:t>マスター テキストの書式設定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73276A-8F57-4251-86FA-CD52CDA9BFAA}" type="datetime1">
              <a:rPr lang="ja-JP" altLang="en-US" noProof="0" smtClean="0"/>
              <a:t>2017/10/21</a:t>
            </a:fld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 ヘッダー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rtlCol="0" anchor="b">
            <a:normAutofit/>
          </a:bodyPr>
          <a:lstStyle>
            <a:lvl1pPr rtl="0">
              <a:lnSpc>
                <a:spcPct val="90000"/>
              </a:lnSpc>
              <a:defRPr sz="50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4869C424-B674-4841-8562-09C737B583B9}" type="datetime1">
              <a:rPr lang="ja-JP" altLang="en-US" smtClean="0"/>
              <a:t>2017/10/21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D266BE7-899D-4075-917F-DBDE33B6B692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 rtlCol="0"/>
          <a:lstStyle/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 rtlCol="0"/>
          <a:lstStyle/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CF46EB-3690-40DA-82A8-8C92B5CE7255}" type="datetime1">
              <a:rPr lang="ja-JP" altLang="en-US" smtClean="0"/>
              <a:t>2017/10/21</a:t>
            </a:fld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EB995C-6C13-4B76-B0A7-77BDD8B6FB6B}" type="datetime1">
              <a:rPr lang="ja-JP" altLang="en-US" noProof="0" smtClean="0"/>
              <a:t>2017/10/21</a:t>
            </a:fld>
            <a:endParaRPr lang="ja-JP" altLang="en-US" noProof="0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C4C47DB-148E-43E5-9CB1-6BCBA30095A4}" type="datetime1">
              <a:rPr lang="ja-JP" altLang="en-US" smtClean="0"/>
              <a:t>2017/10/21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CE52C9A-AFA6-4C8D-A35F-5FC520AD230A}" type="datetime1">
              <a:rPr lang="ja-JP" altLang="en-US" smtClean="0"/>
              <a:t>2017/10/21</a:t>
            </a:fld>
            <a:endParaRPr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>
            <a:lvl1pPr>
              <a:defRPr sz="3000"/>
            </a:lvl1pPr>
          </a:lstStyle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4" name="テキスト プレースホルダー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 rtlCol="0"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ja-JP" altLang="en-US"/>
              <a:t>マスター テキストの書式設定</a:t>
            </a:r>
          </a:p>
        </p:txBody>
      </p:sp>
      <p:sp>
        <p:nvSpPr>
          <p:cNvPr id="3" name="コンテンツ プレースホルダー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 rtlCol="0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E562E3C-BAFD-4C44-B329-AC802E8B3BCD}" type="datetime1">
              <a:rPr lang="ja-JP" altLang="en-US" smtClean="0"/>
              <a:t>2017/10/21</a:t>
            </a:fld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キャプション付きの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>
            <a:lvl1pPr>
              <a:defRPr sz="3000"/>
            </a:lvl1pPr>
          </a:lstStyle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 rtlCol="0"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ja-JP" altLang="en-US"/>
              <a:t>マスター テキストの書式設定</a:t>
            </a:r>
          </a:p>
        </p:txBody>
      </p:sp>
      <p:sp>
        <p:nvSpPr>
          <p:cNvPr id="3" name="図プレースホルダー 2" descr="画像を追加する空のプレースホルダー。プレースホルダーをクリックし、追加する画像を選択します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/>
              <a:t>図を追加</a:t>
            </a:r>
            <a:endParaRPr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5EEB351-ADCB-465B-8E36-709022600DDA}" type="datetime1">
              <a:rPr lang="ja-JP" altLang="en-US" smtClean="0"/>
              <a:t>2017/10/21</a:t>
            </a:fld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長方形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画像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ja-JP" altLang="en-US" dirty="0"/>
              <a:t>マスター テキストの書式設定</a:t>
            </a:r>
          </a:p>
          <a:p>
            <a:pPr lvl="1" rtl="0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 rtl="0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 rtl="0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 rtl="0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  <a:p>
            <a:pPr lvl="5" rtl="0"/>
            <a:r>
              <a:rPr lang="ja-JP" altLang="en-US" dirty="0"/>
              <a:t>第 </a:t>
            </a:r>
            <a:r>
              <a:rPr lang="en-US" altLang="ja-JP" dirty="0"/>
              <a:t>6</a:t>
            </a:r>
          </a:p>
          <a:p>
            <a:pPr lvl="6" rtl="0"/>
            <a:r>
              <a:rPr lang="ja-JP" altLang="en-US" dirty="0"/>
              <a:t>第 </a:t>
            </a:r>
            <a:r>
              <a:rPr lang="en-US" altLang="ja-JP" dirty="0"/>
              <a:t>7</a:t>
            </a:r>
          </a:p>
          <a:p>
            <a:pPr lvl="7" rtl="0"/>
            <a:r>
              <a:rPr lang="ja-JP" altLang="en-US" dirty="0"/>
              <a:t>第 </a:t>
            </a:r>
            <a:r>
              <a:rPr lang="en-US" altLang="ja-JP" dirty="0"/>
              <a:t>8</a:t>
            </a:r>
          </a:p>
          <a:p>
            <a:pPr lvl="8" rtl="0"/>
            <a:r>
              <a:rPr lang="ja-JP" altLang="en-US" dirty="0"/>
              <a:t>第 </a:t>
            </a:r>
            <a:r>
              <a:rPr lang="en-US" altLang="ja-JP" dirty="0"/>
              <a:t>9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81B07C4D-E9B5-4DC3-8122-202F901D1B27}" type="datetime1">
              <a:rPr lang="ja-JP" altLang="en-US" noProof="0" smtClean="0"/>
              <a:t>2017/10/21</a:t>
            </a:fld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D266BE7-899D-4075-917F-DBDE33B6B692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kumimoji="1" sz="3000" kern="1200">
          <a:solidFill>
            <a:schemeClr val="bg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kumimoji="1" sz="22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175199" y="1943842"/>
            <a:ext cx="8500062" cy="1820084"/>
          </a:xfrm>
        </p:spPr>
        <p:txBody>
          <a:bodyPr rtlCol="0">
            <a:noAutofit/>
          </a:bodyPr>
          <a:lstStyle/>
          <a:p>
            <a:r>
              <a:rPr lang="en-US" altLang="ja-JP" sz="4000" dirty="0">
                <a:solidFill>
                  <a:srgbClr val="0070C0"/>
                </a:solidFill>
              </a:rPr>
              <a:t>O&amp;M</a:t>
            </a:r>
            <a:r>
              <a:rPr lang="ja-JP" altLang="en-US" sz="4000" dirty="0">
                <a:solidFill>
                  <a:srgbClr val="0070C0"/>
                </a:solidFill>
              </a:rPr>
              <a:t>勉強会</a:t>
            </a:r>
            <a:br>
              <a:rPr lang="en-US" altLang="ja-JP" sz="4000" dirty="0"/>
            </a:br>
            <a:r>
              <a:rPr lang="ja-JP" altLang="en-US" sz="4800" dirty="0"/>
              <a:t>「ホーム長軸の方向を</a:t>
            </a:r>
            <a:br>
              <a:rPr lang="en-US" altLang="ja-JP" sz="4800" dirty="0"/>
            </a:br>
            <a:r>
              <a:rPr lang="ja-JP" altLang="en-US" sz="4800" dirty="0"/>
              <a:t>全盲者にいかに知らせるか」</a:t>
            </a:r>
            <a:r>
              <a:rPr lang="ja-JP" altLang="en-US" sz="4000" dirty="0"/>
              <a:t>、他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ctr"/>
            <a:r>
              <a:rPr lang="en-US" altLang="ja-JP" dirty="0"/>
              <a:t>2017</a:t>
            </a:r>
            <a:r>
              <a:rPr lang="ja-JP" altLang="en-US" dirty="0"/>
              <a:t>年</a:t>
            </a:r>
            <a:r>
              <a:rPr lang="en-US" altLang="ja-JP" dirty="0"/>
              <a:t>10</a:t>
            </a:r>
            <a:r>
              <a:rPr lang="ja-JP" altLang="en-US" dirty="0"/>
              <a:t>月</a:t>
            </a:r>
            <a:r>
              <a:rPr lang="en-US" altLang="ja-JP" dirty="0"/>
              <a:t>21</a:t>
            </a:r>
            <a:r>
              <a:rPr lang="ja-JP" altLang="en-US" dirty="0"/>
              <a:t>日</a:t>
            </a:r>
          </a:p>
          <a:p>
            <a:pPr algn="ctr"/>
            <a:r>
              <a:rPr lang="ja-JP" altLang="en-US" dirty="0"/>
              <a:t>吉本浩二</a:t>
            </a: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9 </a:t>
            </a:r>
            <a:r>
              <a:rPr lang="ja-JP" altLang="en-US" dirty="0"/>
              <a:t>車両内スピーカーの格箇所個別の活用 優先席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r>
              <a:rPr lang="ja-JP" altLang="en-US" dirty="0"/>
              <a:t>車両連結近くの座席が、優先席かそうでないか、全盲には分からない。</a:t>
            </a:r>
            <a:br>
              <a:rPr lang="en-US" altLang="ja-JP" dirty="0"/>
            </a:br>
            <a:r>
              <a:rPr lang="ja-JP" altLang="en-US" dirty="0"/>
              <a:t>連結近くの座席でも、優先席ではない場合がある。</a:t>
            </a:r>
          </a:p>
          <a:p>
            <a:r>
              <a:rPr lang="ja-JP" altLang="en-US" dirty="0"/>
              <a:t>優先席付近で、車内スピーカーから優先席である旨をアナウンスしてほしい。</a:t>
            </a:r>
            <a:br>
              <a:rPr lang="en-US" altLang="ja-JP" dirty="0"/>
            </a:br>
            <a:r>
              <a:rPr lang="ja-JP" altLang="en-US" dirty="0"/>
              <a:t>駅に停車する毎程度の頻度で、自動機械音声で、また優先席の付近だけで放送されると効果的になる。</a:t>
            </a:r>
            <a:br>
              <a:rPr lang="en-US" altLang="ja-JP" dirty="0"/>
            </a:br>
            <a:r>
              <a:rPr lang="ja-JP" altLang="en-US" dirty="0"/>
              <a:t>必要のない人が座ることを抑え、必要な人が自然に座る機会に恵まれることが期待できると思う。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7021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en-US" altLang="ja-JP" dirty="0"/>
              <a:t>10 </a:t>
            </a:r>
            <a:r>
              <a:rPr lang="ja-JP" altLang="en-US" dirty="0"/>
              <a:t>手動扉の押しボタン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/>
            <a:r>
              <a:rPr lang="ja-JP" altLang="en-US" dirty="0"/>
              <a:t>手動押しボタン式ドアの車両の、車両外側の押しボタンの場所が、全盲には分からない。</a:t>
            </a:r>
            <a:br>
              <a:rPr lang="en-US" altLang="ja-JP" dirty="0"/>
            </a:br>
            <a:r>
              <a:rPr lang="ja-JP" altLang="en-US" dirty="0"/>
              <a:t>押しボタン付近から、音サインを鳴動してほしい。</a:t>
            </a:r>
          </a:p>
        </p:txBody>
      </p:sp>
    </p:spTree>
    <p:extLst>
      <p:ext uri="{BB962C8B-B14F-4D97-AF65-F5344CB8AC3E}">
        <p14:creationId xmlns:p14="http://schemas.microsoft.com/office/powerpoint/2010/main" val="160883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11 </a:t>
            </a:r>
            <a:r>
              <a:rPr lang="ja-JP" altLang="en-US" dirty="0"/>
              <a:t>無人駅のインターフォン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ja-JP" altLang="en-US" dirty="0"/>
              <a:t>無人駅の、係員インターフォンの押しボタンの場所が、全盲には分からない。</a:t>
            </a:r>
            <a:br>
              <a:rPr lang="en-US" altLang="ja-JP" dirty="0"/>
            </a:br>
            <a:r>
              <a:rPr lang="ja-JP" altLang="en-US" dirty="0"/>
              <a:t>押しボタン付近から、音サインを鳴動してほしい。</a:t>
            </a:r>
          </a:p>
        </p:txBody>
      </p:sp>
    </p:spTree>
    <p:extLst>
      <p:ext uri="{BB962C8B-B14F-4D97-AF65-F5344CB8AC3E}">
        <p14:creationId xmlns:p14="http://schemas.microsoft.com/office/powerpoint/2010/main" val="270272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12 </a:t>
            </a:r>
            <a:r>
              <a:rPr lang="ja-JP" altLang="en-US" dirty="0"/>
              <a:t>自動改札のタッチ部の通知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ja-JP" altLang="en-US" dirty="0"/>
              <a:t>全盲には、自動改札がどちら向きの状態なのか分からない。</a:t>
            </a:r>
            <a:br>
              <a:rPr lang="en-US" altLang="ja-JP" dirty="0"/>
            </a:br>
            <a:r>
              <a:rPr lang="ja-JP" altLang="en-US" dirty="0"/>
              <a:t>また</a:t>
            </a:r>
            <a:r>
              <a:rPr lang="en-US" altLang="ja-JP" dirty="0"/>
              <a:t>IC</a:t>
            </a:r>
            <a:r>
              <a:rPr lang="ja-JP" altLang="en-US" dirty="0"/>
              <a:t>カードをタッチする位置も、全盲には分かりづらい。</a:t>
            </a:r>
            <a:br>
              <a:rPr lang="en-US" altLang="ja-JP" dirty="0"/>
            </a:br>
            <a:r>
              <a:rPr lang="ja-JP" altLang="en-US" dirty="0"/>
              <a:t>横断歩道の音響信号機の、押しボタンボックスから、押しボタン位置を知らせるために、常時小さな音量で鳴動している、音響サインのような仕組みを、自動改札</a:t>
            </a:r>
            <a:r>
              <a:rPr lang="en-US" altLang="ja-JP" dirty="0"/>
              <a:t>IC</a:t>
            </a:r>
            <a:r>
              <a:rPr lang="ja-JP" altLang="en-US" dirty="0"/>
              <a:t>カードタッチ部分内部に、埋め込んでほしい。</a:t>
            </a:r>
          </a:p>
        </p:txBody>
      </p:sp>
    </p:spTree>
    <p:extLst>
      <p:ext uri="{BB962C8B-B14F-4D97-AF65-F5344CB8AC3E}">
        <p14:creationId xmlns:p14="http://schemas.microsoft.com/office/powerpoint/2010/main" val="330916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13 </a:t>
            </a:r>
            <a:r>
              <a:rPr lang="ja-JP" altLang="en-US" dirty="0"/>
              <a:t>エスカレーター 音サイン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80160" y="2190749"/>
            <a:ext cx="9628632" cy="4392931"/>
          </a:xfrm>
        </p:spPr>
        <p:txBody>
          <a:bodyPr rtlCol="0">
            <a:normAutofit fontScale="92500" lnSpcReduction="20000"/>
          </a:bodyPr>
          <a:lstStyle/>
          <a:p>
            <a:r>
              <a:rPr lang="ja-JP" altLang="en-US" dirty="0"/>
              <a:t>運転方向が、入れる向きか入れない向きか、現行の音声案内ではすぐに分からず、逆進入してしまい、大変危険を感じる。</a:t>
            </a:r>
            <a:br>
              <a:rPr lang="en-US" altLang="ja-JP" dirty="0"/>
            </a:br>
            <a:r>
              <a:rPr lang="ja-JP" altLang="en-US" dirty="0"/>
              <a:t>たとえ時間によって運転の方向が変わらない場所でも、エスカレーター入口で、果たして入れる向きなのか分からない。</a:t>
            </a:r>
            <a:endParaRPr lang="en-US" altLang="ja-JP" dirty="0"/>
          </a:p>
          <a:p>
            <a:r>
              <a:rPr lang="ja-JP" altLang="en-US" dirty="0"/>
              <a:t>また音声案内のスピーカーの場所が、統一されていないので、ステップ位置、ベルト位置を探すのに大変戸惑う。</a:t>
            </a:r>
            <a:br>
              <a:rPr lang="en-US" altLang="ja-JP" dirty="0"/>
            </a:br>
            <a:r>
              <a:rPr lang="ja-JP" altLang="en-US" dirty="0"/>
              <a:t>エスカレーター入口は、前後の流れがあるので、入口で立ち止まって探る時間の余裕はない。</a:t>
            </a:r>
            <a:endParaRPr lang="en-US" altLang="ja-JP" dirty="0"/>
          </a:p>
          <a:p>
            <a:pPr lvl="1"/>
            <a:r>
              <a:rPr lang="ja-JP" altLang="en-US" dirty="0"/>
              <a:t>諸外国の音響サインを参考にしてほしい</a:t>
            </a:r>
            <a:r>
              <a:rPr lang="en-US" altLang="ja-JP" dirty="0"/>
              <a:t>(</a:t>
            </a:r>
            <a:r>
              <a:rPr lang="ja-JP" altLang="en-US" dirty="0"/>
              <a:t>香港など</a:t>
            </a:r>
            <a:r>
              <a:rPr lang="en-US" altLang="ja-JP" dirty="0"/>
              <a:t>)</a:t>
            </a:r>
            <a:r>
              <a:rPr lang="ja-JP" altLang="en-US" dirty="0" err="1"/>
              <a:t>。</a:t>
            </a:r>
            <a:endParaRPr lang="ja-JP" altLang="en-US" dirty="0"/>
          </a:p>
          <a:p>
            <a:r>
              <a:rPr lang="ja-JP" altLang="en-US" dirty="0"/>
              <a:t>エスカレーターの音響サインを改善してほしい。</a:t>
            </a:r>
            <a:br>
              <a:rPr lang="en-US" altLang="ja-JP" dirty="0"/>
            </a:br>
            <a:r>
              <a:rPr lang="ja-JP" altLang="en-US" dirty="0"/>
              <a:t>香港のエスカレーターを参考に、よりよいものを作ることができると思う。</a:t>
            </a:r>
            <a:br>
              <a:rPr lang="en-US" altLang="ja-JP" dirty="0"/>
            </a:br>
            <a:r>
              <a:rPr lang="ja-JP" altLang="en-US" dirty="0"/>
              <a:t>日本福祉のまちづくり学会　第</a:t>
            </a:r>
            <a:r>
              <a:rPr lang="en-US" altLang="ja-JP" dirty="0"/>
              <a:t>18</a:t>
            </a:r>
            <a:r>
              <a:rPr lang="ja-JP" altLang="en-US" dirty="0"/>
              <a:t>回全国大会柏大会で、関連の研究報告があった。</a:t>
            </a:r>
          </a:p>
          <a:p>
            <a:pPr lvl="1"/>
            <a:r>
              <a:rPr lang="en-US" altLang="ja-JP" dirty="0"/>
              <a:t>http://koji.my.coocan.jp/</a:t>
            </a:r>
          </a:p>
        </p:txBody>
      </p:sp>
    </p:spTree>
    <p:extLst>
      <p:ext uri="{BB962C8B-B14F-4D97-AF65-F5344CB8AC3E}">
        <p14:creationId xmlns:p14="http://schemas.microsoft.com/office/powerpoint/2010/main" val="121586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en-US" altLang="ja-JP" dirty="0"/>
              <a:t>14 </a:t>
            </a:r>
            <a:r>
              <a:rPr lang="ja-JP" altLang="en-US" dirty="0"/>
              <a:t>エスカレーター 配色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/>
            <a:r>
              <a:rPr lang="ja-JP" altLang="en-US" dirty="0"/>
              <a:t>エスカレーターのベルトを、ストライプ模様にして、遠くからでも弱視の人が、運転方向を分かるようにしてほしい。</a:t>
            </a:r>
          </a:p>
        </p:txBody>
      </p:sp>
    </p:spTree>
    <p:extLst>
      <p:ext uri="{BB962C8B-B14F-4D97-AF65-F5344CB8AC3E}">
        <p14:creationId xmlns:p14="http://schemas.microsoft.com/office/powerpoint/2010/main" val="178439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15 </a:t>
            </a:r>
            <a:r>
              <a:rPr lang="ja-JP" altLang="en-US" dirty="0"/>
              <a:t>ホームページの駅の情報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ja-JP" altLang="en-US" dirty="0"/>
              <a:t>電車からホームに降りた時に、階段が先頭方向か後方か、どちら側にあるのか分からない。</a:t>
            </a:r>
          </a:p>
          <a:p>
            <a:r>
              <a:rPr lang="ja-JP" altLang="en-US" dirty="0"/>
              <a:t>そのためホーム先端まで歩いていってしまうことがある。</a:t>
            </a:r>
            <a:br>
              <a:rPr lang="en-US" altLang="ja-JP" dirty="0"/>
            </a:br>
            <a:r>
              <a:rPr lang="ja-JP" altLang="en-US" dirty="0"/>
              <a:t>ホーム歩行が困難な視覚障害者が、人よりいっそうホームを右往左往しなければならないのは理不尽に感じる。</a:t>
            </a:r>
          </a:p>
          <a:p>
            <a:r>
              <a:rPr lang="ja-JP" altLang="en-US" dirty="0"/>
              <a:t>何両目付近に階段があるのか、鉄道会社のホームページに記載してほしい。</a:t>
            </a:r>
          </a:p>
        </p:txBody>
      </p:sp>
    </p:spTree>
    <p:extLst>
      <p:ext uri="{BB962C8B-B14F-4D97-AF65-F5344CB8AC3E}">
        <p14:creationId xmlns:p14="http://schemas.microsoft.com/office/powerpoint/2010/main" val="287864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16 </a:t>
            </a:r>
            <a:r>
              <a:rPr lang="ja-JP" altLang="en-US" dirty="0"/>
              <a:t>ホームページのアクセシビリティ 時刻表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ja-JP" altLang="en-US" dirty="0"/>
              <a:t>鉄道会社の駅のホームページが、音声ブラウザに対応していない。</a:t>
            </a:r>
            <a:br>
              <a:rPr lang="en-US" altLang="ja-JP" dirty="0"/>
            </a:br>
            <a:r>
              <a:rPr lang="ja-JP" altLang="en-US" dirty="0"/>
              <a:t>時刻表を、音声ブラウザで読めるようにしてほしい。</a:t>
            </a:r>
          </a:p>
        </p:txBody>
      </p:sp>
    </p:spTree>
    <p:extLst>
      <p:ext uri="{BB962C8B-B14F-4D97-AF65-F5344CB8AC3E}">
        <p14:creationId xmlns:p14="http://schemas.microsoft.com/office/powerpoint/2010/main" val="405290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17 </a:t>
            </a:r>
            <a:r>
              <a:rPr lang="ja-JP" altLang="en-US" dirty="0"/>
              <a:t>視覚障害者への平等な情報の通知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ja-JP" altLang="en-US" dirty="0"/>
              <a:t>以上、ホーム縁、エスカレーター、優先席、自動改札等記載したが、総じて、晴眼者が目で見て把握できるのと同じだけの分量の情報が、視覚障害者には知らされていないことが、不便であったり、安全が確保されない問題の原因になっている。</a:t>
            </a:r>
          </a:p>
          <a:p>
            <a:r>
              <a:rPr lang="ja-JP" altLang="en-US" dirty="0"/>
              <a:t>各箇所、各場面で、視覚障害者が、その場の状況を自ら適切に認識し、行動を自ら判断できるに足る</a:t>
            </a:r>
            <a:r>
              <a:rPr lang="en-US" altLang="ja-JP" dirty="0"/>
              <a:t>(</a:t>
            </a:r>
            <a:r>
              <a:rPr lang="ja-JP" altLang="en-US" dirty="0"/>
              <a:t>視覚障害者でも認識可能な音サインなどの</a:t>
            </a:r>
            <a:r>
              <a:rPr lang="en-US" altLang="ja-JP" dirty="0"/>
              <a:t>)</a:t>
            </a:r>
            <a:r>
              <a:rPr lang="ja-JP" altLang="en-US" dirty="0"/>
              <a:t>情報提示の仕組みが、規格化され整備されていってほしい。</a:t>
            </a:r>
          </a:p>
        </p:txBody>
      </p:sp>
    </p:spTree>
    <p:extLst>
      <p:ext uri="{BB962C8B-B14F-4D97-AF65-F5344CB8AC3E}">
        <p14:creationId xmlns:p14="http://schemas.microsoft.com/office/powerpoint/2010/main" val="7553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1 </a:t>
            </a:r>
            <a:r>
              <a:rPr lang="ja-JP" altLang="en-US" dirty="0"/>
              <a:t>ホーム長軸の通知</a:t>
            </a:r>
            <a:r>
              <a:rPr lang="en-US" altLang="ja-JP" dirty="0"/>
              <a:t>(</a:t>
            </a:r>
            <a:r>
              <a:rPr lang="ja-JP" altLang="en-US" dirty="0"/>
              <a:t>足</a:t>
            </a:r>
            <a:r>
              <a:rPr lang="ja-JP" altLang="en-US" dirty="0" err="1"/>
              <a:t>ざ</a:t>
            </a:r>
            <a:r>
              <a:rPr lang="ja-JP" altLang="en-US" dirty="0"/>
              <a:t>わり</a:t>
            </a:r>
            <a:r>
              <a:rPr lang="en-US" altLang="ja-JP" dirty="0"/>
              <a:t>)</a:t>
            </a:r>
            <a:endParaRPr lang="ja-JP" altLang="en-US" dirty="0"/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r>
              <a:rPr lang="ja-JP" altLang="en-US" dirty="0"/>
              <a:t>ホーム長軸方向への移動を誘導する誘導ブロックのようなものを、ホーム内側に設置してほしい。</a:t>
            </a:r>
            <a:endParaRPr lang="en-US" altLang="ja-JP" dirty="0"/>
          </a:p>
          <a:p>
            <a:pPr lvl="1"/>
            <a:r>
              <a:rPr lang="ja-JP" altLang="en-US" dirty="0"/>
              <a:t>例えばホーム縁端から</a:t>
            </a:r>
            <a:r>
              <a:rPr lang="en-US" altLang="ja-JP" dirty="0"/>
              <a:t>3m</a:t>
            </a:r>
            <a:r>
              <a:rPr lang="ja-JP" altLang="en-US" dirty="0"/>
              <a:t>のところなど。</a:t>
            </a:r>
          </a:p>
          <a:p>
            <a:r>
              <a:rPr lang="ja-JP" altLang="en-US" dirty="0"/>
              <a:t>それが困難なら、</a:t>
            </a:r>
            <a:r>
              <a:rPr lang="en-US" altLang="ja-JP" dirty="0"/>
              <a:t>3m</a:t>
            </a:r>
            <a:r>
              <a:rPr lang="ja-JP" altLang="en-US" dirty="0"/>
              <a:t>より内側の床材を変えてほしい。</a:t>
            </a:r>
            <a:br>
              <a:rPr lang="en-US" altLang="ja-JP" dirty="0"/>
            </a:br>
            <a:r>
              <a:rPr lang="ja-JP" altLang="en-US" dirty="0"/>
              <a:t>床材の境界を頼りに歩ける。</a:t>
            </a:r>
          </a:p>
          <a:p>
            <a:pPr lvl="1"/>
            <a:r>
              <a:rPr lang="ja-JP" altLang="en-US" dirty="0"/>
              <a:t>その床材の場所は安全、その床材ではない場所は</a:t>
            </a:r>
            <a:r>
              <a:rPr lang="en-US" altLang="ja-JP" dirty="0"/>
              <a:t>(</a:t>
            </a:r>
            <a:r>
              <a:rPr lang="ja-JP" altLang="en-US" dirty="0"/>
              <a:t>ホーム幅が狭くなる先頭後方を含め</a:t>
            </a:r>
            <a:r>
              <a:rPr lang="en-US" altLang="ja-JP" dirty="0"/>
              <a:t>)</a:t>
            </a:r>
            <a:r>
              <a:rPr lang="ja-JP" altLang="en-US" dirty="0" err="1"/>
              <a:t>、</a:t>
            </a:r>
            <a:r>
              <a:rPr lang="ja-JP" altLang="en-US" dirty="0"/>
              <a:t>危険な場所だという判断ができる。</a:t>
            </a:r>
            <a:endParaRPr lang="en-US" altLang="ja-JP" dirty="0"/>
          </a:p>
          <a:p>
            <a:pPr marL="0" indent="0" rtl="0">
              <a:buNone/>
            </a:pP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403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en-US" altLang="ja-JP" dirty="0"/>
              <a:t>2 </a:t>
            </a:r>
            <a:r>
              <a:rPr lang="ja-JP" altLang="en-US" dirty="0"/>
              <a:t>ホーム長軸の通知</a:t>
            </a:r>
            <a:r>
              <a:rPr lang="en-US" altLang="ja-JP" dirty="0"/>
              <a:t>(</a:t>
            </a:r>
            <a:r>
              <a:rPr lang="ja-JP" altLang="en-US" dirty="0"/>
              <a:t>音サイン</a:t>
            </a:r>
            <a:r>
              <a:rPr lang="en-US" altLang="ja-JP" dirty="0"/>
              <a:t>)</a:t>
            </a:r>
            <a:endParaRPr lang="ja-JP" altLang="en-US" dirty="0"/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/>
            <a:r>
              <a:rPr lang="ja-JP" altLang="en-US" dirty="0"/>
              <a:t>それも無理なら、ホーム短軸中央の天井から、音サインを鳴らしてほしい。</a:t>
            </a:r>
            <a:br>
              <a:rPr lang="en-US" altLang="ja-JP" dirty="0"/>
            </a:br>
            <a:r>
              <a:rPr lang="ja-JP" altLang="en-US" dirty="0"/>
              <a:t>短軸中央長軸数メートルおきに音が鳴れば、ホーム方向が分からなくなるという場面がなくなる。</a:t>
            </a:r>
            <a:endParaRPr lang="en-US" altLang="ja-JP" dirty="0"/>
          </a:p>
          <a:p>
            <a:pPr lvl="1"/>
            <a:r>
              <a:rPr lang="ja-JP" altLang="en-US" dirty="0"/>
              <a:t>数メートルおきであれば大きな音でなくて済む。</a:t>
            </a:r>
          </a:p>
          <a:p>
            <a:pPr lvl="0"/>
            <a:r>
              <a:rPr lang="ja-JP" altLang="en-US" dirty="0"/>
              <a:t>例えば、鳥が羽ばたくような音サインを、階段入り口に向かって移動するように、連続的に鳴動してもらえれば、ホーム長軸の方向、そして階段の方向も、同時に把握することができるようになる。</a:t>
            </a:r>
            <a:endParaRPr lang="en-US" altLang="ja-JP" dirty="0"/>
          </a:p>
          <a:p>
            <a:pPr lvl="1"/>
            <a:r>
              <a:rPr lang="ja-JP" altLang="en-US" dirty="0"/>
              <a:t>現在の鳥の音は、遠くからは聞こえない。</a:t>
            </a:r>
            <a:br>
              <a:rPr lang="en-US" altLang="ja-JP" dirty="0"/>
            </a:br>
            <a:r>
              <a:rPr lang="ja-JP" altLang="en-US" dirty="0"/>
              <a:t>ここで記したアイデアは、大きな音で鳴動しなくても済む。</a:t>
            </a:r>
          </a:p>
          <a:p>
            <a:pPr lvl="0" rtl="0"/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2496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3 </a:t>
            </a:r>
            <a:r>
              <a:rPr lang="ja-JP" altLang="en-US" dirty="0"/>
              <a:t>ホーム縁端の通知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ja-JP" altLang="en-US" dirty="0"/>
              <a:t>ホームドアがない駅は、ホームの縁足元にスピーカーを付けて、常時音響サインを鳴動するようにしてほしい。</a:t>
            </a:r>
          </a:p>
          <a:p>
            <a:pPr lvl="1"/>
            <a:r>
              <a:rPr lang="ja-JP" altLang="en-US" dirty="0"/>
              <a:t>銀座線新橋駅上野方面ホーム前方車両付近ホーム縁足元警告音のように。</a:t>
            </a:r>
            <a:br>
              <a:rPr lang="en-US" altLang="ja-JP" dirty="0"/>
            </a:br>
            <a:r>
              <a:rPr lang="ja-JP" altLang="en-US" dirty="0"/>
              <a:t>但しこれは電車停車時だけ鳴動。</a:t>
            </a:r>
            <a:endParaRPr lang="en-US" altLang="ja-JP" dirty="0"/>
          </a:p>
          <a:p>
            <a:r>
              <a:rPr lang="ja-JP" altLang="en-US" dirty="0"/>
              <a:t>縁端足元の場所から、常時音が出ていれば、視覚障害者も、ホーム縁を認識できるようになる。</a:t>
            </a:r>
            <a:endParaRPr lang="en-US" altLang="ja-JP" dirty="0"/>
          </a:p>
          <a:p>
            <a:pPr lvl="1"/>
            <a:r>
              <a:rPr lang="ja-JP" altLang="en-US" dirty="0"/>
              <a:t>月刊技術誌ニューメディア</a:t>
            </a:r>
            <a:r>
              <a:rPr lang="en-US" altLang="ja-JP" dirty="0"/>
              <a:t>2016-11</a:t>
            </a:r>
            <a:r>
              <a:rPr lang="ja-JP" altLang="en-US" dirty="0"/>
              <a:t>月号に、関連の記事あり。</a:t>
            </a:r>
          </a:p>
        </p:txBody>
      </p:sp>
    </p:spTree>
    <p:extLst>
      <p:ext uri="{BB962C8B-B14F-4D97-AF65-F5344CB8AC3E}">
        <p14:creationId xmlns:p14="http://schemas.microsoft.com/office/powerpoint/2010/main" val="149051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4 </a:t>
            </a:r>
            <a:r>
              <a:rPr lang="ja-JP" altLang="en-US" dirty="0"/>
              <a:t>固定式ホーム柵と音サインの組み合わせ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ja-JP" altLang="en-US" dirty="0"/>
              <a:t>固定式ホーム柵設置の駅では、ホーム柵設置位置部分からサイン音を鳴動するようにしてほしい。</a:t>
            </a:r>
            <a:br>
              <a:rPr lang="en-US" altLang="ja-JP" dirty="0"/>
            </a:br>
            <a:r>
              <a:rPr lang="ja-JP" altLang="en-US" dirty="0"/>
              <a:t>風鈴や鈴をぶら下げるだけでも効果があると思う。</a:t>
            </a:r>
          </a:p>
          <a:p>
            <a:r>
              <a:rPr lang="ja-JP" altLang="en-US" dirty="0"/>
              <a:t>固定式ホーム柵の位置、並び方向が音サインで分かるようになれば、ホーム縁端部の位置やホーム長軸方向も間接的に分かるようになるので、視覚障害者にとってのホームの安全問題の大部分は解決できる。</a:t>
            </a:r>
          </a:p>
          <a:p>
            <a:r>
              <a:rPr lang="ja-JP" altLang="en-US" dirty="0"/>
              <a:t>また、固定式ホーム柵に音サインを付けると共に、ホーム柵非設置開口部ホーム縁端足元から、ホーム縁端</a:t>
            </a:r>
            <a:r>
              <a:rPr lang="en-US" altLang="ja-JP" dirty="0"/>
              <a:t>(</a:t>
            </a:r>
            <a:r>
              <a:rPr lang="ja-JP" altLang="en-US" dirty="0"/>
              <a:t>及び開口部</a:t>
            </a:r>
            <a:r>
              <a:rPr lang="en-US" altLang="ja-JP" dirty="0"/>
              <a:t>)</a:t>
            </a:r>
            <a:r>
              <a:rPr lang="ja-JP" altLang="en-US" dirty="0"/>
              <a:t>の注意を促すサイン音を鳴動するようにすると、より安全性が高まる</a:t>
            </a:r>
          </a:p>
        </p:txBody>
      </p:sp>
    </p:spTree>
    <p:extLst>
      <p:ext uri="{BB962C8B-B14F-4D97-AF65-F5344CB8AC3E}">
        <p14:creationId xmlns:p14="http://schemas.microsoft.com/office/powerpoint/2010/main" val="5004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5 </a:t>
            </a:r>
            <a:r>
              <a:rPr lang="ja-JP" altLang="en-US" dirty="0"/>
              <a:t>車両の外部スピーカーによる扉位置の通知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ja-JP" altLang="en-US" dirty="0"/>
              <a:t>車両外部スピーカーを、車両外ドア開口部足元に設置し、電車停車時、ドアが開いたら、ドア位置がどこであるかを示す音サインを、鳴動するようにしてほしい。</a:t>
            </a:r>
          </a:p>
          <a:p>
            <a:r>
              <a:rPr lang="ja-JP" altLang="en-US" dirty="0"/>
              <a:t>この音サインがあれば、ホームの誘導ブロックで、電車の扉位置を知らせる必要性は下げられる。</a:t>
            </a:r>
          </a:p>
          <a:p>
            <a:r>
              <a:rPr lang="ja-JP" altLang="en-US" dirty="0"/>
              <a:t>また足元の注意を促す報知もできる。</a:t>
            </a:r>
          </a:p>
        </p:txBody>
      </p:sp>
    </p:spTree>
    <p:extLst>
      <p:ext uri="{BB962C8B-B14F-4D97-AF65-F5344CB8AC3E}">
        <p14:creationId xmlns:p14="http://schemas.microsoft.com/office/powerpoint/2010/main" val="281234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6 </a:t>
            </a:r>
            <a:r>
              <a:rPr lang="ja-JP" altLang="en-US" dirty="0"/>
              <a:t>車両の外部スピーカーの活用 女性専用車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r>
              <a:rPr lang="ja-JP" altLang="en-US" dirty="0"/>
              <a:t>電車の乗車時点で、女性専用車かどうか分からない。</a:t>
            </a:r>
            <a:br>
              <a:rPr lang="en-US" altLang="ja-JP" dirty="0"/>
            </a:br>
            <a:r>
              <a:rPr lang="ja-JP" altLang="en-US" dirty="0"/>
              <a:t>停車時、車両の外部スピーカーで、その号車が女性専用車かどうかアナウンスしてほしい。</a:t>
            </a:r>
          </a:p>
          <a:p>
            <a:r>
              <a:rPr lang="ja-JP" altLang="en-US" dirty="0"/>
              <a:t>同様の仕組みで、夏季は弱冷房車であるかも通知してほしい。</a:t>
            </a:r>
          </a:p>
        </p:txBody>
      </p:sp>
    </p:spTree>
    <p:extLst>
      <p:ext uri="{BB962C8B-B14F-4D97-AF65-F5344CB8AC3E}">
        <p14:creationId xmlns:p14="http://schemas.microsoft.com/office/powerpoint/2010/main" val="170421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ja-JP" dirty="0"/>
              <a:t>7 </a:t>
            </a:r>
            <a:r>
              <a:rPr lang="ja-JP" altLang="en-US" dirty="0"/>
              <a:t>ホーム上のスピーカーの活用 女性専用車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ja-JP" altLang="en-US" dirty="0"/>
              <a:t>ホームに設置してあるスピーカーのうち、女性専用車が停車する位置で、その旨アナウンスしてほしい。</a:t>
            </a:r>
            <a:endParaRPr lang="en-US" altLang="ja-JP" dirty="0"/>
          </a:p>
          <a:p>
            <a:r>
              <a:rPr lang="ja-JP" altLang="en-US" dirty="0"/>
              <a:t>晴眼者に対してはサイン表示しているのに、視覚障害者にそれを知らせないのは、情報保障の平等違反だと思う。</a:t>
            </a:r>
          </a:p>
        </p:txBody>
      </p:sp>
    </p:spTree>
    <p:extLst>
      <p:ext uri="{BB962C8B-B14F-4D97-AF65-F5344CB8AC3E}">
        <p14:creationId xmlns:p14="http://schemas.microsoft.com/office/powerpoint/2010/main" val="333763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en-US" altLang="ja-JP" dirty="0"/>
              <a:t>8 </a:t>
            </a:r>
            <a:r>
              <a:rPr lang="ja-JP" altLang="en-US" dirty="0"/>
              <a:t>車両内の色彩計画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/>
            <a:r>
              <a:rPr lang="ja-JP" altLang="en-US" dirty="0"/>
              <a:t>車両で空席が弱視に見えづらい。</a:t>
            </a:r>
            <a:br>
              <a:rPr lang="en-US" altLang="ja-JP" dirty="0"/>
            </a:br>
            <a:r>
              <a:rPr lang="ja-JP" altLang="en-US" dirty="0"/>
              <a:t>シートの背もたれの下半分、背もたれの腰が当たる付近の配色を、白等の色にしてほしい。</a:t>
            </a:r>
          </a:p>
        </p:txBody>
      </p:sp>
    </p:spTree>
    <p:extLst>
      <p:ext uri="{BB962C8B-B14F-4D97-AF65-F5344CB8AC3E}">
        <p14:creationId xmlns:p14="http://schemas.microsoft.com/office/powerpoint/2010/main" val="214229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教育を主題としたプレゼンテーション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525422_TF03462902_TF03462902.potx" id="{02D0321B-21D9-4027-9B72-C353EBBA4661}" vid="{38B294C9-4D7D-463A-915F-3A86E1F58C67}"/>
    </a:ext>
  </a:extLst>
</a:theme>
</file>

<file path=ppt/theme/theme2.xml><?xml version="1.0" encoding="utf-8"?>
<a:theme xmlns:a="http://schemas.openxmlformats.org/drawingml/2006/main" name="Office テーマ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教育を主題にしたプレゼンテーション、黒板のイラスト デザイン (ワイド画面)</Template>
  <TotalTime>534</TotalTime>
  <Words>1977</Words>
  <Application>Microsoft Office PowerPoint</Application>
  <PresentationFormat>ワイド画面</PresentationFormat>
  <Paragraphs>268</Paragraphs>
  <Slides>18</Slides>
  <Notes>18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1" baseType="lpstr">
      <vt:lpstr>Meiryo UI</vt:lpstr>
      <vt:lpstr>Wingdings</vt:lpstr>
      <vt:lpstr>教育を主題としたプレゼンテーション 16X9</vt:lpstr>
      <vt:lpstr>O&amp;M勉強会 「ホーム長軸の方向を 全盲者にいかに知らせるか」、他</vt:lpstr>
      <vt:lpstr>1 ホーム長軸の通知(足ざわり)</vt:lpstr>
      <vt:lpstr>2 ホーム長軸の通知(音サイン)</vt:lpstr>
      <vt:lpstr>3 ホーム縁端の通知</vt:lpstr>
      <vt:lpstr>4 固定式ホーム柵と音サインの組み合わせ</vt:lpstr>
      <vt:lpstr>5 車両の外部スピーカーによる扉位置の通知</vt:lpstr>
      <vt:lpstr>6 車両の外部スピーカーの活用 女性専用車</vt:lpstr>
      <vt:lpstr>7 ホーム上のスピーカーの活用 女性専用車</vt:lpstr>
      <vt:lpstr>8 車両内の色彩計画</vt:lpstr>
      <vt:lpstr>9 車両内スピーカーの格箇所個別の活用 優先席</vt:lpstr>
      <vt:lpstr>10 手動扉の押しボタン</vt:lpstr>
      <vt:lpstr>11 無人駅のインターフォン</vt:lpstr>
      <vt:lpstr>12 自動改札のタッチ部の通知</vt:lpstr>
      <vt:lpstr>13 エスカレーター 音サイン</vt:lpstr>
      <vt:lpstr>14 エスカレーター 配色</vt:lpstr>
      <vt:lpstr>15 ホームページの駅の情報</vt:lpstr>
      <vt:lpstr>16 ホームページのアクセシビリティ 時刻表</vt:lpstr>
      <vt:lpstr>17 視覚障害者への平等な情報の通知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視覚障碍者への情報アクセシビリティの オーソライズされた組織が実現できること</dc:title>
  <dc:creator>野原峰夫</dc:creator>
  <cp:lastModifiedBy>吉本浩二</cp:lastModifiedBy>
  <cp:revision>88</cp:revision>
  <dcterms:created xsi:type="dcterms:W3CDTF">2017-08-22T15:05:00Z</dcterms:created>
  <dcterms:modified xsi:type="dcterms:W3CDTF">2017-10-21T06:02:34Z</dcterms:modified>
</cp:coreProperties>
</file>